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0" r:id="rId5"/>
    <p:sldMasterId id="2147483722" r:id="rId6"/>
    <p:sldMasterId id="2147483734" r:id="rId7"/>
    <p:sldMasterId id="2147483758" r:id="rId8"/>
    <p:sldMasterId id="2147483770" r:id="rId9"/>
    <p:sldMasterId id="2147483782" r:id="rId10"/>
    <p:sldMasterId id="2147483794" r:id="rId11"/>
    <p:sldMasterId id="2147483806" r:id="rId12"/>
    <p:sldMasterId id="2147483818" r:id="rId13"/>
    <p:sldMasterId id="2147483820" r:id="rId14"/>
    <p:sldMasterId id="2147483832" r:id="rId15"/>
    <p:sldMasterId id="2147483858" r:id="rId16"/>
  </p:sldMasterIdLst>
  <p:notesMasterIdLst>
    <p:notesMasterId r:id="rId85"/>
  </p:notesMasterIdLst>
  <p:sldIdLst>
    <p:sldId id="435" r:id="rId17"/>
    <p:sldId id="501" r:id="rId18"/>
    <p:sldId id="504" r:id="rId19"/>
    <p:sldId id="437" r:id="rId20"/>
    <p:sldId id="438" r:id="rId21"/>
    <p:sldId id="439" r:id="rId22"/>
    <p:sldId id="440" r:id="rId23"/>
    <p:sldId id="441" r:id="rId24"/>
    <p:sldId id="442" r:id="rId25"/>
    <p:sldId id="443" r:id="rId26"/>
    <p:sldId id="444" r:id="rId27"/>
    <p:sldId id="445" r:id="rId28"/>
    <p:sldId id="446" r:id="rId29"/>
    <p:sldId id="447" r:id="rId30"/>
    <p:sldId id="448" r:id="rId31"/>
    <p:sldId id="449" r:id="rId32"/>
    <p:sldId id="450" r:id="rId33"/>
    <p:sldId id="451" r:id="rId34"/>
    <p:sldId id="452" r:id="rId35"/>
    <p:sldId id="505" r:id="rId36"/>
    <p:sldId id="454" r:id="rId37"/>
    <p:sldId id="455" r:id="rId38"/>
    <p:sldId id="456" r:id="rId39"/>
    <p:sldId id="457" r:id="rId40"/>
    <p:sldId id="458" r:id="rId41"/>
    <p:sldId id="506" r:id="rId42"/>
    <p:sldId id="460" r:id="rId43"/>
    <p:sldId id="461" r:id="rId44"/>
    <p:sldId id="507" r:id="rId45"/>
    <p:sldId id="463" r:id="rId46"/>
    <p:sldId id="508" r:id="rId47"/>
    <p:sldId id="465" r:id="rId48"/>
    <p:sldId id="509" r:id="rId49"/>
    <p:sldId id="467" r:id="rId50"/>
    <p:sldId id="468" r:id="rId51"/>
    <p:sldId id="469" r:id="rId52"/>
    <p:sldId id="510" r:id="rId53"/>
    <p:sldId id="471" r:id="rId54"/>
    <p:sldId id="472" r:id="rId55"/>
    <p:sldId id="473" r:id="rId56"/>
    <p:sldId id="474" r:id="rId57"/>
    <p:sldId id="475" r:id="rId58"/>
    <p:sldId id="476" r:id="rId59"/>
    <p:sldId id="477" r:id="rId60"/>
    <p:sldId id="478" r:id="rId61"/>
    <p:sldId id="511" r:id="rId62"/>
    <p:sldId id="480" r:id="rId63"/>
    <p:sldId id="481" r:id="rId64"/>
    <p:sldId id="482" r:id="rId65"/>
    <p:sldId id="483" r:id="rId66"/>
    <p:sldId id="484" r:id="rId67"/>
    <p:sldId id="485" r:id="rId68"/>
    <p:sldId id="486" r:id="rId69"/>
    <p:sldId id="487" r:id="rId70"/>
    <p:sldId id="488" r:id="rId71"/>
    <p:sldId id="489" r:id="rId72"/>
    <p:sldId id="512" r:id="rId73"/>
    <p:sldId id="491" r:id="rId74"/>
    <p:sldId id="492" r:id="rId75"/>
    <p:sldId id="493" r:id="rId76"/>
    <p:sldId id="494" r:id="rId77"/>
    <p:sldId id="495" r:id="rId78"/>
    <p:sldId id="496" r:id="rId79"/>
    <p:sldId id="497" r:id="rId80"/>
    <p:sldId id="498" r:id="rId81"/>
    <p:sldId id="499" r:id="rId82"/>
    <p:sldId id="500" r:id="rId83"/>
    <p:sldId id="345"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589" autoAdjust="0"/>
    <p:restoredTop sz="94249" autoAdjust="0"/>
  </p:normalViewPr>
  <p:slideViewPr>
    <p:cSldViewPr snapToGrid="0" snapToObjects="1">
      <p:cViewPr varScale="1">
        <p:scale>
          <a:sx n="128" d="100"/>
          <a:sy n="128" d="100"/>
        </p:scale>
        <p:origin x="151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0F15C8-3AB9-D045-8E81-5526EC4E3DA1}" type="slidenum">
              <a:rPr lang="en-US" sz="1200">
                <a:solidFill>
                  <a:srgbClr val="000000"/>
                </a:solidFill>
              </a:rPr>
              <a:pPr eaLnBrk="1" hangingPunct="1"/>
              <a:t>10</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A76F66-1A2A-5544-8AEF-C58B7B357135}" type="slidenum">
              <a:rPr lang="en-US" sz="1200">
                <a:solidFill>
                  <a:srgbClr val="000000"/>
                </a:solidFill>
              </a:rPr>
              <a:pPr eaLnBrk="1" hangingPunct="1"/>
              <a:t>11</a:t>
            </a:fld>
            <a:endParaRPr lang="en-US" sz="1200">
              <a:solidFill>
                <a:srgbClr val="000000"/>
              </a:solidFill>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EC669B-3EC7-2C44-B06E-E9724D2059A0}" type="slidenum">
              <a:rPr lang="en-US" sz="1200">
                <a:solidFill>
                  <a:srgbClr val="000000"/>
                </a:solidFill>
              </a:rPr>
              <a:pPr eaLnBrk="1" hangingPunct="1"/>
              <a:t>12</a:t>
            </a:fld>
            <a:endParaRPr lang="en-US" sz="1200">
              <a:solidFill>
                <a:srgbClr val="000000"/>
              </a:solidFill>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7F2C9E-E13F-FB4B-8492-2431F1B71438}" type="slidenum">
              <a:rPr lang="en-US" sz="1200">
                <a:solidFill>
                  <a:srgbClr val="000000"/>
                </a:solidFill>
              </a:rPr>
              <a:pPr eaLnBrk="1" hangingPunct="1"/>
              <a:t>13</a:t>
            </a:fld>
            <a:endParaRPr lang="en-US" sz="1200">
              <a:solidFill>
                <a:srgbClr val="000000"/>
              </a:solidFill>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267618-9AFA-EA4A-AF90-17CA0C371A07}" type="slidenum">
              <a:rPr lang="en-US" sz="1200">
                <a:solidFill>
                  <a:srgbClr val="000000"/>
                </a:solidFill>
              </a:rPr>
              <a:pPr eaLnBrk="1" hangingPunct="1"/>
              <a:t>14</a:t>
            </a:fld>
            <a:endParaRPr lang="en-US" sz="1200">
              <a:solidFill>
                <a:srgbClr val="000000"/>
              </a:solidFill>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D13A74-DE54-EF48-A5FC-03ADEFC7831E}" type="slidenum">
              <a:rPr lang="en-US" sz="1200">
                <a:solidFill>
                  <a:srgbClr val="000000"/>
                </a:solidFill>
              </a:rPr>
              <a:pPr eaLnBrk="1" hangingPunct="1"/>
              <a:t>15</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treason but never proved their claim.</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CB05B-2D6B-D044-8420-DA5F612467C8}" type="slidenum">
              <a:rPr lang="en-US" sz="1200">
                <a:solidFill>
                  <a:srgbClr val="000000"/>
                </a:solidFill>
              </a:rPr>
              <a:pPr eaLnBrk="1" hangingPunct="1"/>
              <a:t>16</a:t>
            </a:fld>
            <a:endParaRPr lang="en-US" sz="1200">
              <a:solidFill>
                <a:srgbClr val="000000"/>
              </a:solidFill>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051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850EF-ACA3-E849-8307-E7C93FD3CF8F}" type="slidenum">
              <a:rPr lang="en-US" sz="1200">
                <a:solidFill>
                  <a:srgbClr val="000000"/>
                </a:solidFill>
              </a:rPr>
              <a:pPr eaLnBrk="1" hangingPunct="1"/>
              <a:t>18</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FB4330-CE6D-F942-A9DD-C03FEE79AAF7}" type="slidenum">
              <a:rPr lang="en-US" sz="1200">
                <a:solidFill>
                  <a:srgbClr val="000000"/>
                </a:solidFill>
              </a:rPr>
              <a:pPr eaLnBrk="1" hangingPunct="1"/>
              <a:t>19</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2598803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644D52-1777-EE48-A94B-D86F609436C6}" type="slidenum">
              <a:rPr lang="en-US" sz="1200">
                <a:solidFill>
                  <a:srgbClr val="000000"/>
                </a:solidFill>
              </a:rPr>
              <a:pPr eaLnBrk="1" hangingPunct="1"/>
              <a:t>21</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54F00A-4B2E-1D47-93E1-B3BB9BC2855F}" type="slidenum">
              <a:rPr lang="en-US" sz="1200">
                <a:solidFill>
                  <a:srgbClr val="000000"/>
                </a:solidFill>
              </a:rPr>
              <a:pPr eaLnBrk="1" hangingPunct="1"/>
              <a:t>22</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7602A6-F543-0B44-A82E-85D82495D397}" type="slidenum">
              <a:rPr lang="en-US" sz="1200">
                <a:solidFill>
                  <a:srgbClr val="000000"/>
                </a:solidFill>
              </a:rPr>
              <a:pPr eaLnBrk="1" hangingPunct="1"/>
              <a:t>23</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937C54-2B60-CC4B-B9FE-0E078F67BF76}" type="slidenum">
              <a:rPr lang="en-US" sz="1200">
                <a:solidFill>
                  <a:srgbClr val="000000"/>
                </a:solidFill>
              </a:rPr>
              <a:pPr eaLnBrk="1" hangingPunct="1"/>
              <a:t>24</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168DD-6DBB-8843-8DB4-82E4B0AA45D3}" type="slidenum">
              <a:rPr lang="en-US" sz="1200">
                <a:solidFill>
                  <a:srgbClr val="000000"/>
                </a:solidFill>
              </a:rPr>
              <a:pPr eaLnBrk="1" hangingPunct="1"/>
              <a:t>25</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323047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F6C46D-F701-5143-8B58-972313BD0A78}" type="slidenum">
              <a:rPr lang="en-US" sz="1200">
                <a:solidFill>
                  <a:srgbClr val="000000"/>
                </a:solidFill>
              </a:rPr>
              <a:pPr eaLnBrk="1" hangingPunct="1"/>
              <a:t>27</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5748F-DCE6-9142-A25E-2CF0ED7605DF}" type="slidenum">
              <a:rPr lang="en-US" sz="1200">
                <a:solidFill>
                  <a:srgbClr val="000000"/>
                </a:solidFill>
              </a:rPr>
              <a:pPr eaLnBrk="1" hangingPunct="1"/>
              <a:t>28</a:t>
            </a:fld>
            <a:endParaRPr 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12982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JE-04-The Passion of the Christ-3</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a:p>
            <a:pPr eaLnBrk="1" hangingPunct="1"/>
            <a:r>
              <a:rPr lang="en-US" dirty="0">
                <a:latin typeface="Times New Roman" charset="0"/>
                <a:ea typeface="ＭＳ Ｐゴシック" charset="0"/>
                <a:cs typeface="ＭＳ Ｐゴシック" charset="0"/>
              </a:rPr>
              <a:t>SA-04-The Passion of the Christ-3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24518-81B3-6842-AC53-F9C81FE402ED}" type="slidenum">
              <a:rPr lang="en-US" sz="1200">
                <a:solidFill>
                  <a:srgbClr val="000000"/>
                </a:solidFill>
              </a:rPr>
              <a:pPr eaLnBrk="1" hangingPunct="1"/>
              <a:t>30</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2988493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096E56-F3ED-D84C-87B0-BFE1A965B384}" type="slidenum">
              <a:rPr lang="en-US" sz="1200">
                <a:solidFill>
                  <a:srgbClr val="000000"/>
                </a:solidFill>
              </a:rPr>
              <a:pPr eaLnBrk="1" hangingPunct="1"/>
              <a:t>32</a:t>
            </a:fld>
            <a:endParaRPr lang="en-US" sz="1200">
              <a:solidFill>
                <a:srgbClr val="000000"/>
              </a:solidFill>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66088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412362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791436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035269-2B2D-834D-B4AD-E781C4CD6053}" type="slidenum">
              <a:rPr lang="en-US" sz="1200">
                <a:solidFill>
                  <a:srgbClr val="000000"/>
                </a:solidFill>
              </a:rPr>
              <a:pPr eaLnBrk="1" hangingPunct="1"/>
              <a:t>36</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4115662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C08AA-EE72-3742-8F02-8205276BCAC4}" type="slidenum">
              <a:rPr lang="en-US" sz="1200">
                <a:solidFill>
                  <a:srgbClr val="000000"/>
                </a:solidFill>
              </a:rPr>
              <a:pPr eaLnBrk="1" hangingPunct="1"/>
              <a:t>38</a:t>
            </a:fld>
            <a:endParaRPr lang="en-US" sz="1200">
              <a:solidFill>
                <a:srgbClr val="000000"/>
              </a:solidFill>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413947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A93197-9948-4346-B38C-EEFED74E97B9}" type="slidenum">
              <a:rPr lang="en-US" sz="1200">
                <a:solidFill>
                  <a:prstClr val="black"/>
                </a:solidFill>
              </a:rPr>
              <a:pPr eaLnBrk="1" hangingPunct="1"/>
              <a:t>4</a:t>
            </a:fld>
            <a:endParaRPr lang="en-US" sz="1200">
              <a:solidFill>
                <a:prstClr val="black"/>
              </a:solidFill>
            </a:endParaRPr>
          </a:p>
        </p:txBody>
      </p:sp>
      <p:sp>
        <p:nvSpPr>
          <p:cNvPr id="164866"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959132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707484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322277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B91277-A68B-F64F-8FC5-4264C40D55AE}" type="slidenum">
              <a:rPr lang="en-US" sz="1200">
                <a:solidFill>
                  <a:prstClr val="black"/>
                </a:solidFill>
              </a:rPr>
              <a:pPr eaLnBrk="1" hangingPunct="1"/>
              <a:t>44</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1101B0-F35E-804F-833A-D00FBB708E3B}" type="slidenum">
              <a:rPr lang="en-US" sz="1200">
                <a:solidFill>
                  <a:srgbClr val="000000"/>
                </a:solidFill>
              </a:rPr>
              <a:pPr eaLnBrk="1" hangingPunct="1"/>
              <a:t>45</a:t>
            </a:fld>
            <a:endParaRPr lang="en-US" sz="1200">
              <a:solidFill>
                <a:srgbClr val="000000"/>
              </a:solidFill>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2140052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260814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045881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559679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64949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What does love look like?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3046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755117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4108811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910040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333830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95445-0729-754B-8BBE-7EDA33CE3AC2}" type="slidenum">
              <a:rPr lang="en-US" sz="1200">
                <a:solidFill>
                  <a:srgbClr val="000000"/>
                </a:solidFill>
              </a:rPr>
              <a:pPr eaLnBrk="1" hangingPunct="1"/>
              <a:t>55</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04CA82-4DC2-FC4B-A233-8BAAFD5EC189}" type="slidenum">
              <a:rPr lang="en-US" sz="1200">
                <a:solidFill>
                  <a:srgbClr val="000000"/>
                </a:solidFill>
              </a:rPr>
              <a:pPr eaLnBrk="1" hangingPunct="1"/>
              <a:t>56</a:t>
            </a:fld>
            <a:endParaRPr lang="en-US" sz="1200">
              <a:solidFill>
                <a:srgbClr val="000000"/>
              </a:solidFill>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4009046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solidFill>
                  <a:prstClr val="black"/>
                </a:solidFill>
              </a:rPr>
              <a:pPr eaLnBrk="1" hangingPunct="1"/>
              <a:t>59</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solidFill>
                  <a:prstClr val="black"/>
                </a:solidFill>
              </a:rPr>
              <a:pPr eaLnBrk="1" hangingPunct="1"/>
              <a:t>60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8DF372-776D-904A-BE7C-FFEA4759B6C8}" type="slidenum">
              <a:rPr lang="en-US" sz="1200">
                <a:solidFill>
                  <a:prstClr val="black"/>
                </a:solidFill>
              </a:rPr>
              <a:pPr eaLnBrk="1" hangingPunct="1"/>
              <a:t>61</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Is it sentimental?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87209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B37062-8242-AE4A-946C-7EF032D0197B}" type="slidenum">
              <a:rPr lang="en-US" sz="1200">
                <a:solidFill>
                  <a:prstClr val="black"/>
                </a:solidFill>
              </a:rPr>
              <a:pPr eaLnBrk="1" hangingPunct="1"/>
              <a:t>62</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97B163-9F7C-8D49-8DB5-2E10BB298839}" type="slidenum">
              <a:rPr lang="en-US" sz="1200">
                <a:solidFill>
                  <a:prstClr val="black"/>
                </a:solidFill>
              </a:rPr>
              <a:pPr eaLnBrk="1" hangingPunct="1"/>
              <a:t>63</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A2D759-C8BF-FE41-B615-D9F9E47ACF0E}" type="slidenum">
              <a:rPr lang="en-US" sz="1200">
                <a:solidFill>
                  <a:prstClr val="black"/>
                </a:solidFill>
              </a:rPr>
              <a:pPr eaLnBrk="1" hangingPunct="1"/>
              <a:t>64</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9576919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808362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79951-980F-784A-B3B1-384155B69F45}" type="slidenum">
              <a:rPr lang="en-US" sz="1200">
                <a:solidFill>
                  <a:prstClr val="black"/>
                </a:solidFill>
              </a:rPr>
              <a:pPr eaLnBrk="1" hangingPunct="1"/>
              <a:t>67</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Emotional?</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1424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as Christians we know that love doesn’t masquerade in immorality and lies for personal pleasure.  </a:t>
            </a:r>
          </a:p>
          <a:p>
            <a:r>
              <a:rPr lang="en-US" dirty="0"/>
              <a:t>Love gives the very best—which is life itself.  Jesus said it well in John 15:13, “Greater love has no one than this, than to lay down one’s life for his friends.”</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0082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8EB55D-1788-2744-A2FB-16B0A02DC9A1}" type="slidenum">
              <a:rPr lang="en-US" sz="1200">
                <a:solidFill>
                  <a:srgbClr val="000000"/>
                </a:solidFill>
              </a:rPr>
              <a:pPr eaLnBrk="1" hangingPunct="1"/>
              <a:t>9</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u="sng" kern="1200" dirty="0">
                <a:solidFill>
                  <a:schemeClr val="tx1"/>
                </a:solidFill>
                <a:effectLst/>
                <a:latin typeface="Arial" charset="0"/>
                <a:ea typeface="ＭＳ Ｐゴシック" charset="0"/>
                <a:cs typeface="ＭＳ Ｐゴシック" charset="0"/>
              </a:rPr>
              <a:t>Background</a:t>
            </a:r>
            <a:r>
              <a:rPr lang="en-US" sz="1200" kern="1200" dirty="0">
                <a:solidFill>
                  <a:schemeClr val="tx1"/>
                </a:solidFill>
                <a:effectLst/>
                <a:latin typeface="Arial" charset="0"/>
                <a:ea typeface="ＭＳ Ｐゴシック" charset="0"/>
                <a:cs typeface="ＭＳ Ｐゴシック" charset="0"/>
              </a:rPr>
              <a:t>: The pressure against Christ up to John 19 has been mounting, but Jesus was not a victim who was being outwitted. </a:t>
            </a: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6474066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8098087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3213599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8279585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185127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3433952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39776118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876582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12476509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5286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8749815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17908816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4077812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4980112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3493756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2380683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1193872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4197414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3212534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182042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20922385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12086193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15681793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756324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2476101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9945190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42312493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1152222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2865516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427462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9954011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28399723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36071473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15183195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17246488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9899858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14924494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2561004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11432840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341771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7405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1462393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4873757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30348750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42537983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9800178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12038935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9835642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83858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35075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41755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0209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523740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38264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76434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376564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05033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157458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44511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14792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945473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4204131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599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122503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6227117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779793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103027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7282361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940832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4865523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4698932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206936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08531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360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07965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189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4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817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27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732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2315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521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12/5/23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400323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12/5/23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20098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12/5/23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205277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12/5/23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51347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12/5/23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70449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12/5/23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5410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12/5/23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82256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12/5/23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327749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12/5/23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108844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12/5/23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104089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12/5/23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237867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108215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2352343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99659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3156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8600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428611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19529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147678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55516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2171274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005616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4272549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505281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264607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844842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4151495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1024139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842309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4264966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2754301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2547399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1062428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250248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62480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731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826617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2963638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756361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3649574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516474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846319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682365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3201937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86610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181876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2095776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3916166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196876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3936688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3423235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2077103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612332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48561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47388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423698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2106454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321277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3193483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21134065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3324596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041741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3986426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1381312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242726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671135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27195539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3891815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3230464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30235727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25415797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3933397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17508368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1057729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50918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3.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5.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0EB176C5-77AB-9244-9AFC-11CCD916CF3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119263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47E08691-D512-114E-AA1E-0F70E6F71B0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47811252"/>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75181B55-126E-164D-BB7A-21B37A57AA9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676988"/>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defTabSz="914400" fontAlgn="base">
              <a:spcBef>
                <a:spcPct val="0"/>
              </a:spcBef>
              <a:spcAft>
                <a:spcPct val="0"/>
              </a:spcAft>
              <a:defRPr/>
            </a:pPr>
            <a:fld id="{197D6ACD-A033-444E-93C9-8E09D6B12EE8}" type="slidenum">
              <a:rPr lang="en-US">
                <a:latin typeface="Arial" charset="0"/>
              </a:rPr>
              <a:pPr defTabSz="914400"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884129611"/>
      </p:ext>
    </p:extLst>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3E918322-0CA6-A441-9D52-C1BC8C9E9D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011595"/>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1CE0-09F0-C844-9567-91EE901B4A6D}" type="datetimeFigureOut">
              <a:rPr lang="en-US" smtClean="0">
                <a:solidFill>
                  <a:prstClr val="black">
                    <a:tint val="75000"/>
                  </a:prstClr>
                </a:solidFill>
                <a:latin typeface="Arial"/>
                <a:ea typeface="ＭＳ Ｐゴシック" charset="0"/>
                <a:cs typeface="ＭＳ Ｐゴシック" charset="0"/>
              </a:rPr>
              <a:pPr/>
              <a:t>12/5/23</a:t>
            </a:fld>
            <a:endParaRPr lang="en-US">
              <a:solidFill>
                <a:prstClr val="black">
                  <a:tint val="75000"/>
                </a:prstClr>
              </a:solidFill>
              <a:latin typeface="Arial"/>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21DE6-3A55-8940-8CE2-E7FB3B1EADE7}" type="slidenum">
              <a:rPr lang="en-US" smtClean="0">
                <a:solidFill>
                  <a:prstClr val="black">
                    <a:tint val="75000"/>
                  </a:prstClr>
                </a:solidFill>
                <a:latin typeface="Arial"/>
                <a:ea typeface="ＭＳ Ｐゴシック" charset="0"/>
                <a:cs typeface="ＭＳ Ｐゴシック" charset="0"/>
              </a:rPr>
              <a:pPr/>
              <a:t>‹#›</a:t>
            </a:fld>
            <a:endParaRPr lang="en-US">
              <a:solidFill>
                <a:prstClr val="black">
                  <a:tint val="75000"/>
                </a:prstClr>
              </a:solidFill>
              <a:latin typeface="Arial"/>
              <a:ea typeface="ＭＳ Ｐゴシック" charset="0"/>
              <a:cs typeface="ＭＳ Ｐゴシック" charset="0"/>
            </a:endParaRPr>
          </a:p>
        </p:txBody>
      </p:sp>
    </p:spTree>
    <p:extLst>
      <p:ext uri="{BB962C8B-B14F-4D97-AF65-F5344CB8AC3E}">
        <p14:creationId xmlns:p14="http://schemas.microsoft.com/office/powerpoint/2010/main" val="41933380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901989"/>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26BEC009-76E1-9C4B-B045-D1A8B44E524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1236682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7C4BDD80-BDE4-0345-9989-B5AA81B3570D}" type="datetime1">
              <a:rPr lang="en-US">
                <a:ea typeface="ＭＳ Ｐゴシック" charset="0"/>
              </a:rPr>
              <a:pPr defTabSz="914400" fontAlgn="base">
                <a:spcBef>
                  <a:spcPct val="0"/>
                </a:spcBef>
                <a:spcAft>
                  <a:spcPct val="0"/>
                </a:spcAft>
                <a:defRPr/>
              </a:pPr>
              <a:t>12/5/23</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68211B56-F9D3-984F-A7D1-AA88BE1B946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750809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F72A91B1-A232-BC4D-94E3-92D393B3750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0624809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66B1A68E-15DF-2241-9A5E-127F4952AC3B}"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023372"/>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defTabSz="914400" fontAlgn="base">
              <a:spcBef>
                <a:spcPct val="0"/>
              </a:spcBef>
              <a:spcAft>
                <a:spcPct val="0"/>
              </a:spcAft>
              <a:defRPr/>
            </a:pPr>
            <a:fld id="{58FD2203-DC52-B040-BC4F-439D5A7AD6A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8142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BE9C4BE8-FBBD-BE45-8B07-AF3AB021719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4072146"/>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4BD36E77-B3CD-814E-9C4A-EC8638D18CE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870648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CDCC853E-C891-2147-8658-33082AC2A74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4315964"/>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0.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14.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25.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0.xml"/><Relationship Id="rId1" Type="http://schemas.openxmlformats.org/officeDocument/2006/relationships/themeOverride" Target="../theme/themeOverride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35.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notesSlide" Target="../notesSlides/notesSlide64.xml"/><Relationship Id="rId16" Type="http://schemas.openxmlformats.org/officeDocument/2006/relationships/image" Target="../media/image81.jpeg"/><Relationship Id="rId1" Type="http://schemas.openxmlformats.org/officeDocument/2006/relationships/slideLayout" Target="../slideLayouts/slideLayout13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t>علم الخلاص: برنامج الله الفدائي</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9937"/>
            <a:ext cx="9120187" cy="144665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آلام المسيح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89000" y="1650880"/>
            <a:ext cx="7353300" cy="3327400"/>
          </a:xfrm>
          <a:prstGeom prst="rect">
            <a:avLst/>
          </a:prstGeom>
        </p:spPr>
      </p:pic>
      <p:sp>
        <p:nvSpPr>
          <p:cNvPr id="3" name="Rectangle 2">
            <a:extLst>
              <a:ext uri="{FF2B5EF4-FFF2-40B4-BE49-F238E27FC236}">
                <a16:creationId xmlns:a16="http://schemas.microsoft.com/office/drawing/2014/main" id="{40062B95-CE62-4879-36F0-BDA32F4EC24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لقد سيطر المسيح على عملية إلقاء القبض عليه (يوحنا 18: 1-11)</a:t>
            </a:r>
            <a:endParaRPr lang="en-US" sz="40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488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ar-JO" altLang="ja-JP" sz="4000" b="1" dirty="0">
                <a:latin typeface="Arial" panose="020B0604020202020204" pitchFamily="34" charset="0"/>
                <a:ea typeface="ＭＳ Ｐゴシック" charset="0"/>
                <a:cs typeface="Arial" panose="020B0604020202020204" pitchFamily="34" charset="0"/>
              </a:rPr>
              <a:t>محاكمات يسوع غير القانونية أثبتت برائته</a:t>
            </a:r>
            <a:br>
              <a:rPr lang="ar-JO" altLang="ja-JP" sz="4000" b="1" dirty="0">
                <a:latin typeface="Arial" panose="020B0604020202020204" pitchFamily="34" charset="0"/>
                <a:ea typeface="ＭＳ Ｐゴシック" charset="0"/>
                <a:cs typeface="Arial" panose="020B0604020202020204" pitchFamily="34" charset="0"/>
              </a:rPr>
            </a:br>
            <a:r>
              <a:rPr lang="ar-JO" altLang="ja-JP" sz="4000" b="1" dirty="0">
                <a:latin typeface="Arial" panose="020B0604020202020204" pitchFamily="34" charset="0"/>
                <a:ea typeface="ＭＳ Ｐゴシック" charset="0"/>
                <a:cs typeface="Arial" panose="020B0604020202020204" pitchFamily="34" charset="0"/>
              </a:rPr>
              <a:t> (18: 12 – 19: 16أ)</a:t>
            </a:r>
            <a:endParaRPr lang="en-US" sz="4000" dirty="0">
              <a:latin typeface="Arial" panose="020B0604020202020204" pitchFamily="34" charset="0"/>
              <a:ea typeface="ＭＳ Ｐゴシック" charset="0"/>
              <a:cs typeface="Arial" panose="020B0604020202020204" pitchFamily="34"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70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20000"/>
              </a:spcBef>
              <a:spcAft>
                <a:spcPct val="0"/>
              </a:spcAft>
              <a:buClr>
                <a:srgbClr val="FFFFCC"/>
              </a:buClr>
              <a:buSzPct val="60000"/>
              <a:buFont typeface="Wingdings" charset="0"/>
              <a:buChar char="n"/>
              <a:defRPr/>
            </a:pPr>
            <a:r>
              <a:rPr lang="ar-JO"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rPr>
              <a:t>لم يعد رئيس كهنة</a:t>
            </a:r>
            <a:endParaRPr lang="en-US"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FFCC"/>
              </a:buClr>
              <a:buSzPct val="60000"/>
              <a:buFont typeface="Wingdings" charset="0"/>
              <a:buChar char="n"/>
              <a:defRPr/>
            </a:pPr>
            <a:r>
              <a:rPr lang="ar-JO"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rPr>
              <a:t>في الليل</a:t>
            </a:r>
            <a:endParaRPr lang="en-US"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FFCC"/>
              </a:buClr>
              <a:buSzPct val="60000"/>
              <a:buFont typeface="Wingdings" charset="0"/>
              <a:buChar char="n"/>
              <a:defRPr/>
            </a:pPr>
            <a:r>
              <a:rPr lang="ar-JO"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rPr>
              <a:t>في بيت</a:t>
            </a:r>
            <a:endParaRPr lang="en-US"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FFCC"/>
              </a:buClr>
              <a:buSzPct val="60000"/>
              <a:buFont typeface="Wingdings" charset="0"/>
              <a:buChar char="n"/>
              <a:defRPr/>
            </a:pPr>
            <a:r>
              <a:rPr lang="ar-JO"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rPr>
              <a:t>لا يوجد شهود</a:t>
            </a:r>
            <a:endParaRPr lang="en-US"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FFCC"/>
              </a:buClr>
              <a:buSzPct val="60000"/>
              <a:buFont typeface="Wingdings" charset="0"/>
              <a:buChar char="n"/>
              <a:defRPr/>
            </a:pPr>
            <a:r>
              <a:rPr lang="ar-JO"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rPr>
              <a:t>لا يوجد تهمة قانونية</a:t>
            </a:r>
            <a:endParaRPr lang="en-US"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FFCC"/>
              </a:buClr>
              <a:buSzPct val="60000"/>
              <a:buFont typeface="Wingdings" charset="0"/>
              <a:buChar char="n"/>
              <a:defRPr/>
            </a:pPr>
            <a:r>
              <a:rPr lang="ar-JO"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rPr>
              <a:t>ظلم</a:t>
            </a:r>
            <a:endParaRPr lang="en-US" sz="3200"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محاكمات اليهود: حنّان</a:t>
            </a:r>
            <a:endParaRPr lang="en-US" dirty="0">
              <a:latin typeface="Arial" panose="020B0604020202020204" pitchFamily="34" charset="0"/>
              <a:ea typeface="ＭＳ Ｐゴシック" charset="0"/>
              <a:cs typeface="Arial" panose="020B0604020202020204" pitchFamily="34" charset="0"/>
            </a:endParaRPr>
          </a:p>
        </p:txBody>
      </p:sp>
      <p:sp>
        <p:nvSpPr>
          <p:cNvPr id="80903" name="Text Box 7"/>
          <p:cNvSpPr txBox="1">
            <a:spLocks noChangeArrowheads="1"/>
          </p:cNvSpPr>
          <p:nvPr/>
        </p:nvSpPr>
        <p:spPr bwMode="auto">
          <a:xfrm rot="-1669184">
            <a:off x="2314917" y="160203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endParaRPr lang="en-US" sz="4400" dirty="0">
              <a:solidFill>
                <a:srgbClr val="FF0000"/>
              </a:solidFill>
              <a:latin typeface="Arial" panose="020B0604020202020204" pitchFamily="34" charset="0"/>
              <a:cs typeface="Arial" panose="020B0604020202020204" pitchFamily="34" charset="0"/>
            </a:endParaRPr>
          </a:p>
        </p:txBody>
      </p:sp>
      <p:sp>
        <p:nvSpPr>
          <p:cNvPr id="80904" name="Text Box 8"/>
          <p:cNvSpPr txBox="1">
            <a:spLocks noChangeArrowheads="1"/>
          </p:cNvSpPr>
          <p:nvPr/>
        </p:nvSpPr>
        <p:spPr bwMode="auto">
          <a:xfrm rot="-1669184">
            <a:off x="2314916" y="216718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p>
        </p:txBody>
      </p:sp>
      <p:sp>
        <p:nvSpPr>
          <p:cNvPr id="80905" name="Text Box 9"/>
          <p:cNvSpPr txBox="1">
            <a:spLocks noChangeArrowheads="1"/>
          </p:cNvSpPr>
          <p:nvPr/>
        </p:nvSpPr>
        <p:spPr bwMode="auto">
          <a:xfrm rot="-1669184">
            <a:off x="2238716" y="2730748"/>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p>
        </p:txBody>
      </p:sp>
      <p:sp>
        <p:nvSpPr>
          <p:cNvPr id="80906" name="Text Box 10"/>
          <p:cNvSpPr txBox="1">
            <a:spLocks noChangeArrowheads="1"/>
          </p:cNvSpPr>
          <p:nvPr/>
        </p:nvSpPr>
        <p:spPr bwMode="auto">
          <a:xfrm rot="-1669184">
            <a:off x="2162516" y="3294311"/>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p>
        </p:txBody>
      </p:sp>
      <p:sp>
        <p:nvSpPr>
          <p:cNvPr id="80907" name="Text Box 11"/>
          <p:cNvSpPr txBox="1">
            <a:spLocks noChangeArrowheads="1"/>
          </p:cNvSpPr>
          <p:nvPr/>
        </p:nvSpPr>
        <p:spPr bwMode="auto">
          <a:xfrm rot="-1669184">
            <a:off x="2162516" y="3857873"/>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p>
        </p:txBody>
      </p:sp>
      <p:sp>
        <p:nvSpPr>
          <p:cNvPr id="80908" name="Text Box 12"/>
          <p:cNvSpPr txBox="1">
            <a:spLocks noChangeArrowheads="1"/>
          </p:cNvSpPr>
          <p:nvPr/>
        </p:nvSpPr>
        <p:spPr bwMode="auto">
          <a:xfrm rot="-1669184">
            <a:off x="2086316" y="442143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p>
        </p:txBody>
      </p:sp>
    </p:spTree>
    <p:extLst>
      <p:ext uri="{BB962C8B-B14F-4D97-AF65-F5344CB8AC3E}">
        <p14:creationId xmlns:p14="http://schemas.microsoft.com/office/powerpoint/2010/main" val="2669930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ar-JO" b="1" dirty="0">
                <a:latin typeface="Arial" panose="020B0604020202020204" pitchFamily="34" charset="0"/>
                <a:ea typeface="ＭＳ Ｐゴシック" charset="0"/>
                <a:cs typeface="Arial" panose="020B0604020202020204" pitchFamily="34" charset="0"/>
              </a:rPr>
              <a:t>محاكمة قيافا غير القانونية</a:t>
            </a:r>
            <a:endParaRPr lang="en-US" dirty="0">
              <a:latin typeface="Arial" panose="020B0604020202020204" pitchFamily="34" charset="0"/>
              <a:ea typeface="ＭＳ Ｐゴシック" charset="0"/>
              <a:cs typeface="Arial" panose="020B0604020202020204" pitchFamily="34" charset="0"/>
            </a:endParaRPr>
          </a:p>
        </p:txBody>
      </p:sp>
      <p:sp>
        <p:nvSpPr>
          <p:cNvPr id="6" name="Rectangle 4"/>
          <p:cNvSpPr txBox="1">
            <a:spLocks noChangeArrowheads="1"/>
          </p:cNvSpPr>
          <p:nvPr/>
        </p:nvSpPr>
        <p:spPr bwMode="auto">
          <a:xfrm>
            <a:off x="1258888" y="1557338"/>
            <a:ext cx="7748634"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اجتماع مغلق</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في بيت قيافا</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تمت في الليل</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لا يوجد تهم محددة</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تغيير التهم</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لا يوجد هيئة دفاع</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الحكم مقرر مسبقاً</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الرشوة</a:t>
            </a:r>
            <a:endParaRPr lang="en-US"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fontAlgn="base">
              <a:spcAft>
                <a:spcPct val="0"/>
              </a:spcAft>
              <a:buClr>
                <a:srgbClr val="FFFFCC"/>
              </a:buClr>
              <a:defRPr/>
            </a:pPr>
            <a:r>
              <a:rPr lang="ar-JO" dirty="0">
                <a:solidFill>
                  <a:srgbClr val="FFFFFF"/>
                </a:solidFill>
                <a:latin typeface="Arial" panose="020B0604020202020204" pitchFamily="34" charset="0"/>
                <a:ea typeface="ＭＳ Ｐゴシック" charset="0"/>
                <a:cs typeface="Arial" panose="020B0604020202020204" pitchFamily="34" charset="0"/>
              </a:rPr>
              <a:t>لا يوجد فترة انتظار</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415" name="Text Box 7"/>
          <p:cNvSpPr txBox="1">
            <a:spLocks noChangeArrowheads="1"/>
          </p:cNvSpPr>
          <p:nvPr/>
        </p:nvSpPr>
        <p:spPr bwMode="auto">
          <a:xfrm rot="19930816">
            <a:off x="191992" y="3696892"/>
            <a:ext cx="8600023" cy="1569660"/>
          </a:xfrm>
          <a:prstGeom prst="rect">
            <a:avLst/>
          </a:prstGeom>
          <a:noFill/>
          <a:ln>
            <a:noFill/>
          </a:ln>
          <a:effectLst>
            <a:outerShdw blurRad="63500" dist="107763" dir="189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96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غير قانونية</a:t>
            </a:r>
            <a:endParaRPr lang="en-US" sz="96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267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المحاكمات الرومانية</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279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20000"/>
              </a:spcBef>
              <a:spcAft>
                <a:spcPct val="0"/>
              </a:spcAft>
              <a:buClr>
                <a:srgbClr val="FFCC66"/>
              </a:buClr>
              <a:buSzPct val="80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بيلاطس</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CC66"/>
              </a:buClr>
              <a:buSzPct val="80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أنتيباس</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Clr>
                <a:srgbClr val="FFCC66"/>
              </a:buClr>
              <a:buSzPct val="80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بيلاطس (مرة ثانية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ثلاث مسرحيت ساخرة رومانية</a:t>
            </a:r>
            <a:endParaRPr lang="en-US" dirty="0">
              <a:latin typeface="Arial" panose="020B0604020202020204" pitchFamily="34" charset="0"/>
              <a:ea typeface="ＭＳ Ｐゴシック" charset="0"/>
              <a:cs typeface="Arial" panose="020B0604020202020204" pitchFamily="34"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3011830" y="1617911"/>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endParaRPr lang="en-US" sz="4400" dirty="0">
              <a:solidFill>
                <a:srgbClr val="FF0000"/>
              </a:solidFill>
              <a:latin typeface="Arial" panose="020B0604020202020204" pitchFamily="34" charset="0"/>
              <a:cs typeface="Arial" panose="020B0604020202020204" pitchFamily="34" charset="0"/>
            </a:endParaRPr>
          </a:p>
        </p:txBody>
      </p:sp>
      <p:sp>
        <p:nvSpPr>
          <p:cNvPr id="104456" name="Text Box 8"/>
          <p:cNvSpPr txBox="1">
            <a:spLocks noChangeArrowheads="1"/>
          </p:cNvSpPr>
          <p:nvPr/>
        </p:nvSpPr>
        <p:spPr bwMode="auto">
          <a:xfrm rot="-1669184">
            <a:off x="3011830" y="2181473"/>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endParaRPr lang="en-US" sz="4400" dirty="0">
              <a:solidFill>
                <a:srgbClr val="FF0000"/>
              </a:solidFill>
              <a:latin typeface="Arial" panose="020B0604020202020204" pitchFamily="34" charset="0"/>
              <a:cs typeface="Arial" panose="020B0604020202020204" pitchFamily="34" charset="0"/>
            </a:endParaRPr>
          </a:p>
        </p:txBody>
      </p:sp>
      <p:sp>
        <p:nvSpPr>
          <p:cNvPr id="104457" name="Text Box 9"/>
          <p:cNvSpPr txBox="1">
            <a:spLocks noChangeArrowheads="1"/>
          </p:cNvSpPr>
          <p:nvPr/>
        </p:nvSpPr>
        <p:spPr bwMode="auto">
          <a:xfrm rot="-1669184">
            <a:off x="2935630" y="2745036"/>
            <a:ext cx="219483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4400" dirty="0">
                <a:solidFill>
                  <a:srgbClr val="FF0000"/>
                </a:solidFill>
                <a:latin typeface="Arial" panose="020B0604020202020204" pitchFamily="34" charset="0"/>
                <a:cs typeface="Arial" panose="020B0604020202020204" pitchFamily="34" charset="0"/>
              </a:rPr>
              <a:t>غير قانوني</a:t>
            </a:r>
            <a:endParaRPr lang="en-US" sz="4400" dirty="0">
              <a:solidFill>
                <a:srgbClr val="FF0000"/>
              </a:solidFill>
              <a:latin typeface="Arial" panose="020B0604020202020204" pitchFamily="34" charset="0"/>
              <a:cs typeface="Arial" panose="020B0604020202020204" pitchFamily="34" charset="0"/>
            </a:endParaRP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algn="ctr" defTabSz="914400" fontAlgn="base">
              <a:spcBef>
                <a:spcPct val="20000"/>
              </a:spcBef>
              <a:spcAft>
                <a:spcPct val="0"/>
              </a:spcAft>
              <a:buClr>
                <a:srgbClr val="FFCC66"/>
              </a:buClr>
              <a:buSzPct val="80000"/>
              <a:buFont typeface="Wingdings" charset="0"/>
              <a:buNone/>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التهمة:</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80000"/>
              <a:buFont typeface="Wingdings" charset="0"/>
              <a:buNone/>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الخيانة</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3769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اليوم: موت يسوع دفع ثمن خطايانا       (19: 16ب-42)</a:t>
            </a:r>
            <a:endParaRPr lang="en-US" sz="4800"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4237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ar-JO" sz="7200" dirty="0">
                <a:solidFill>
                  <a:schemeClr val="bg1"/>
                </a:solidFill>
                <a:latin typeface="Arial" panose="020B0604020202020204" pitchFamily="34" charset="0"/>
                <a:cs typeface="Arial" panose="020B0604020202020204" pitchFamily="34" charset="0"/>
              </a:rPr>
              <a:t>حركتين</a:t>
            </a:r>
            <a:endParaRPr lang="en-US" sz="7200" dirty="0">
              <a:solidFill>
                <a:schemeClr val="bg1"/>
              </a:solidFill>
              <a:latin typeface="Arial" panose="020B0604020202020204" pitchFamily="34" charset="0"/>
              <a:cs typeface="Arial" panose="020B0604020202020204" pitchFamily="34" charset="0"/>
            </a:endParaRP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7200" dirty="0">
                <a:solidFill>
                  <a:srgbClr val="FFFFFF"/>
                </a:solidFill>
                <a:latin typeface="Arial" panose="020B0604020202020204" pitchFamily="34" charset="0"/>
                <a:cs typeface="Arial" panose="020B0604020202020204" pitchFamily="34" charset="0"/>
              </a:rPr>
              <a:t>الموت</a:t>
            </a:r>
            <a:endParaRPr lang="en-US" sz="7200" dirty="0">
              <a:solidFill>
                <a:srgbClr val="FFFFFF"/>
              </a:solidFill>
              <a:latin typeface="Arial" panose="020B0604020202020204" pitchFamily="34" charset="0"/>
              <a:cs typeface="Arial" panose="020B0604020202020204" pitchFamily="34" charset="0"/>
            </a:endParaRP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7200" dirty="0">
                <a:solidFill>
                  <a:srgbClr val="FFFFFF"/>
                </a:solidFill>
                <a:latin typeface="Arial" panose="020B0604020202020204" pitchFamily="34" charset="0"/>
                <a:cs typeface="Arial" panose="020B0604020202020204" pitchFamily="34" charset="0"/>
              </a:rPr>
              <a:t>الدفن</a:t>
            </a:r>
            <a:endParaRPr lang="en-US" sz="7200" dirty="0">
              <a:solidFill>
                <a:srgbClr val="FFFFFF"/>
              </a:solidFill>
              <a:latin typeface="Arial" panose="020B0604020202020204" pitchFamily="34" charset="0"/>
              <a:cs typeface="Arial" panose="020B0604020202020204" pitchFamily="34" charset="0"/>
            </a:endParaRP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2045980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52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حمل صليبه الشخصي</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3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ar-JO"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ما هو الأمر الجيد بخصوص الجمعة العظيمة ؟</a:t>
            </a:r>
            <a:endParaRPr lang="en-US" dirty="0"/>
          </a:p>
        </p:txBody>
      </p:sp>
    </p:spTree>
    <p:extLst>
      <p:ext uri="{BB962C8B-B14F-4D97-AF65-F5344CB8AC3E}">
        <p14:creationId xmlns:p14="http://schemas.microsoft.com/office/powerpoint/2010/main" val="374835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40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832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صُلب عارياً</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00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ar-JO" sz="3600" dirty="0">
                <a:solidFill>
                  <a:schemeClr val="bg1"/>
                </a:solidFill>
                <a:latin typeface="Arial" panose="020B0604020202020204" pitchFamily="34" charset="0"/>
                <a:ea typeface="ＭＳ Ｐゴシック" charset="0"/>
                <a:cs typeface="Arial" panose="020B0604020202020204" pitchFamily="34" charset="0"/>
              </a:rPr>
              <a:t>تحركات يسوع الأخيرة</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199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اللافتة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06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Arial" panose="020B0604020202020204" pitchFamily="34" charset="0"/>
                <a:ea typeface="ＭＳ Ｐゴシック" charset="0"/>
                <a:cs typeface="Arial" panose="020B0604020202020204" pitchFamily="34" charset="0"/>
              </a:rPr>
              <a:t>Gordon</a:t>
            </a:r>
            <a:r>
              <a:rPr lang="uk-UA" dirty="0">
                <a:solidFill>
                  <a:schemeClr val="tx1"/>
                </a:solidFill>
                <a:latin typeface="Arial" panose="020B0604020202020204" pitchFamily="34" charset="0"/>
                <a:ea typeface="ＭＳ Ｐゴシック" charset="0"/>
                <a:cs typeface="Arial" panose="020B0604020202020204" pitchFamily="34" charset="0"/>
              </a:rPr>
              <a:t>'</a:t>
            </a:r>
            <a:r>
              <a:rPr lang="en-US" dirty="0">
                <a:solidFill>
                  <a:schemeClr val="tx1"/>
                </a:solidFill>
                <a:latin typeface="Arial" panose="020B0604020202020204" pitchFamily="34" charset="0"/>
                <a:ea typeface="ＭＳ Ｐゴシック" charset="0"/>
                <a:cs typeface="Arial" panose="020B0604020202020204" pitchFamily="34"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15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31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العمامة – الصنادل – الرداء – </a:t>
            </a:r>
          </a:p>
          <a:p>
            <a:pPr algn="ctr" defTabSz="914400" eaLnBrk="1" fontAlgn="base" hangingPunct="1">
              <a:spcBef>
                <a:spcPct val="0"/>
              </a:spcBef>
              <a:spcAft>
                <a:spcPct val="0"/>
              </a:spcAft>
              <a:defRPr/>
            </a:pPr>
            <a:r>
              <a:rPr lang="ar-JO" sz="4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الملابس الخارجية – الحزام</a:t>
            </a:r>
            <a:endParaRPr lang="en-US" sz="4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5 أمور لاقتسامها</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589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يقسمون ثبابي بينهم وعلى لباسي يقترعون          (مز 22: 18)</a:t>
            </a:r>
            <a:r>
              <a:rPr lang="en-US" sz="4000" b="1" dirty="0">
                <a:latin typeface="Arial" panose="020B0604020202020204" pitchFamily="34" charset="0"/>
                <a:ea typeface="ＭＳ Ｐゴシック" charset="0"/>
                <a:cs typeface="Arial" panose="020B0604020202020204" pitchFamily="34" charset="0"/>
              </a:rPr>
              <a:t> </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defTabSz="914400" eaLnBrk="1" hangingPunct="1">
              <a:defRPr/>
            </a:pPr>
            <a:endParaRPr lang="en-US" dirty="0">
              <a:solidFill>
                <a:srgbClr val="FFFFFF"/>
              </a:solidFill>
              <a:latin typeface="Tahoma"/>
              <a:ea typeface="ＭＳ Ｐゴシック"/>
            </a:endParaRPr>
          </a:p>
        </p:txBody>
      </p:sp>
    </p:spTree>
    <p:extLst>
      <p:ext uri="{BB962C8B-B14F-4D97-AF65-F5344CB8AC3E}">
        <p14:creationId xmlns:p14="http://schemas.microsoft.com/office/powerpoint/2010/main" val="242791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A5BAD764-CD91-6741-98BA-86F14137E27F}"/>
              </a:ext>
            </a:extLst>
          </p:cNvPr>
          <p:cNvSpPr txBox="1">
            <a:spLocks noChangeArrowheads="1"/>
          </p:cNvSpPr>
          <p:nvPr/>
        </p:nvSpPr>
        <p:spPr bwMode="auto">
          <a:xfrm>
            <a:off x="107950" y="34290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857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اهتم بأمه مريم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917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A5BAD764-CD91-6741-98BA-86F14137E27F}"/>
              </a:ext>
            </a:extLst>
          </p:cNvPr>
          <p:cNvSpPr txBox="1">
            <a:spLocks noChangeArrowheads="1"/>
          </p:cNvSpPr>
          <p:nvPr/>
        </p:nvSpPr>
        <p:spPr bwMode="auto">
          <a:xfrm>
            <a:off x="107950" y="34290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E621CF4-A32E-4C07-CA7A-CAE2F3B319D5}"/>
              </a:ext>
            </a:extLst>
          </p:cNvPr>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084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Arial" panose="020B0604020202020204" pitchFamily="34" charset="0"/>
                <a:ea typeface="ＭＳ Ｐゴシック" charset="0"/>
                <a:cs typeface="Arial" panose="020B0604020202020204" pitchFamily="34" charset="0"/>
              </a:rPr>
              <a:t>“</a:t>
            </a:r>
            <a:r>
              <a:rPr lang="ar-JO" b="1" dirty="0">
                <a:solidFill>
                  <a:srgbClr val="FFFF00"/>
                </a:solidFill>
                <a:latin typeface="Arial" panose="020B0604020202020204" pitchFamily="34" charset="0"/>
                <a:ea typeface="ＭＳ Ｐゴシック" charset="0"/>
                <a:cs typeface="Arial" panose="020B0604020202020204" pitchFamily="34" charset="0"/>
              </a:rPr>
              <a:t>أنا عطشان</a:t>
            </a:r>
            <a:r>
              <a:rPr lang="ru-RU" b="1" dirty="0">
                <a:solidFill>
                  <a:srgbClr val="FFFF00"/>
                </a:solidFill>
                <a:latin typeface="Arial" panose="020B0604020202020204" pitchFamily="34" charset="0"/>
                <a:ea typeface="ＭＳ Ｐゴシック" charset="0"/>
                <a:cs typeface="Arial" panose="020B0604020202020204" pitchFamily="34" charset="0"/>
              </a:rPr>
              <a:t>"</a:t>
            </a:r>
            <a:r>
              <a:rPr lang="en-US" b="1" dirty="0">
                <a:solidFill>
                  <a:srgbClr val="FFFF00"/>
                </a:solidFill>
                <a:latin typeface="Arial" panose="020B0604020202020204" pitchFamily="34" charset="0"/>
                <a:ea typeface="ＭＳ Ｐゴシック" charset="0"/>
                <a:cs typeface="Arial" panose="020B0604020202020204" pitchFamily="34" charset="0"/>
              </a:rPr>
              <a:t> </a:t>
            </a:r>
            <a:br>
              <a:rPr lang="en-US" b="1" dirty="0">
                <a:solidFill>
                  <a:srgbClr val="FFFF00"/>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(19: 28، مزمور 22: 15،    69: 21)</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6780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A5BAD764-CD91-6741-98BA-86F14137E27F}"/>
              </a:ext>
            </a:extLst>
          </p:cNvPr>
          <p:cNvSpPr txBox="1">
            <a:spLocks noChangeArrowheads="1"/>
          </p:cNvSpPr>
          <p:nvPr/>
        </p:nvSpPr>
        <p:spPr bwMode="auto">
          <a:xfrm>
            <a:off x="107950" y="34290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E621CF4-A32E-4C07-CA7A-CAE2F3B319D5}"/>
              </a:ext>
            </a:extLst>
          </p:cNvPr>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BE58CCAA-3BF2-4D4A-DD36-14F80336BD57}"/>
              </a:ext>
            </a:extLst>
          </p:cNvPr>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ثمن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619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ar-JO" sz="8000" b="1" dirty="0">
                <a:solidFill>
                  <a:srgbClr val="D50800"/>
                </a:solidFill>
                <a:latin typeface="Arial" panose="020B0604020202020204" pitchFamily="34" charset="0"/>
                <a:ea typeface="ＭＳ Ｐゴシック" charset="0"/>
                <a:cs typeface="Arial" panose="020B0604020202020204" pitchFamily="34" charset="0"/>
              </a:rPr>
              <a:t>دين الخطية الثقيل</a:t>
            </a:r>
            <a:endParaRPr lang="en-US" sz="8000" b="1" dirty="0">
              <a:solidFill>
                <a:srgbClr val="D508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789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 name="Rectangle 3"/>
          <p:cNvSpPr/>
          <p:nvPr/>
        </p:nvSpPr>
        <p:spPr>
          <a:xfrm rot="696991">
            <a:off x="3775300" y="1843678"/>
            <a:ext cx="2654894" cy="2646878"/>
          </a:xfrm>
          <a:prstGeom prst="rect">
            <a:avLst/>
          </a:prstGeom>
          <a:solidFill>
            <a:schemeClr val="accent1">
              <a:lumMod val="50000"/>
            </a:schemeClr>
          </a:solidFill>
          <a:ln w="76200" cmpd="sng">
            <a:solidFill>
              <a:srgbClr val="FF0000"/>
            </a:solidFill>
          </a:ln>
        </p:spPr>
        <p:txBody>
          <a:bodyPr wrap="none">
            <a:spAutoFit/>
          </a:bodyPr>
          <a:lstStyle/>
          <a:p>
            <a:pPr algn="ctr" defTabSz="914400" fontAlgn="base">
              <a:spcBef>
                <a:spcPct val="0"/>
              </a:spcBef>
              <a:spcAft>
                <a:spcPct val="0"/>
              </a:spcAft>
              <a:defRPr/>
            </a:pPr>
            <a:r>
              <a:rPr lang="ar-JO" sz="16600" b="1" dirty="0">
                <a:ln w="17780" cmpd="sng">
                  <a:solidFill>
                    <a:srgbClr val="FFFFFF"/>
                  </a:solidFill>
                  <a:prstDash val="solid"/>
                  <a:miter lim="800000"/>
                </a:ln>
                <a:solidFill>
                  <a:srgbClr val="FFFFFF"/>
                </a:solidFill>
                <a:effectLst>
                  <a:outerShdw blurRad="50800" algn="tl" rotWithShape="0">
                    <a:srgbClr val="000000"/>
                  </a:outerShdw>
                </a:effectLst>
                <a:latin typeface="Arial" charset="0"/>
                <a:ea typeface="ＭＳ Ｐゴシック" charset="0"/>
                <a:cs typeface="ＭＳ Ｐゴシック" charset="0"/>
              </a:rPr>
              <a:t>دَين</a:t>
            </a:r>
            <a:endParaRPr lang="en-US" sz="5400" b="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132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panose="020B0604020202020204" pitchFamily="34" charset="0"/>
                <a:ea typeface="ＭＳ Ｐゴシック" charset="0"/>
                <a:cs typeface="Arial" panose="020B0604020202020204" pitchFamily="34" charset="0"/>
              </a:rPr>
              <a:t>"</a:t>
            </a:r>
            <a:r>
              <a:rPr lang="ar-JO" altLang="ja-JP" dirty="0">
                <a:effectLst/>
                <a:latin typeface="Arial" panose="020B0604020202020204" pitchFamily="34" charset="0"/>
                <a:ea typeface="ＭＳ Ｐゴシック" charset="0"/>
                <a:cs typeface="Arial" panose="020B0604020202020204" pitchFamily="34" charset="0"/>
              </a:rPr>
              <a:t>قد أكمل</a:t>
            </a:r>
            <a:r>
              <a:rPr lang="ru-RU" altLang="ja-JP" dirty="0">
                <a:effectLst/>
                <a:latin typeface="Arial" panose="020B0604020202020204" pitchFamily="34" charset="0"/>
                <a:ea typeface="ＭＳ Ｐゴシック" charset="0"/>
                <a:cs typeface="Arial" panose="020B0604020202020204" pitchFamily="34" charset="0"/>
              </a:rPr>
              <a:t>"</a:t>
            </a:r>
            <a:endParaRPr lang="en-US" dirty="0">
              <a:effectLst/>
              <a:latin typeface="Arial" panose="020B0604020202020204" pitchFamily="34" charset="0"/>
              <a:ea typeface="ＭＳ Ｐゴシック" charset="0"/>
              <a:cs typeface="Arial" panose="020B0604020202020204" pitchFamily="34"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defTabSz="914400" fontAlgn="base">
              <a:spcBef>
                <a:spcPct val="0"/>
              </a:spcBef>
              <a:spcAft>
                <a:spcPct val="0"/>
              </a:spcAft>
              <a:defRPr/>
            </a:pPr>
            <a:r>
              <a:rPr lang="ar-JO" sz="11700" dirty="0">
                <a:solidFill>
                  <a:srgbClr val="FF0000"/>
                </a:solidFill>
                <a:latin typeface="Arial" panose="020B0604020202020204" pitchFamily="34" charset="0"/>
                <a:ea typeface="ＭＳ Ｐゴシック" charset="0"/>
                <a:cs typeface="Arial" panose="020B0604020202020204" pitchFamily="34" charset="0"/>
              </a:rPr>
              <a:t>قانوني</a:t>
            </a:r>
            <a:endParaRPr lang="en-US" sz="11700"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FFCC66"/>
              </a:buClr>
              <a:buSzPct val="80000"/>
              <a:buFont typeface="Wingdings" charset="0"/>
              <a:buNone/>
              <a:defRPr/>
            </a:pPr>
            <a:r>
              <a:rPr lang="ar-JO" sz="72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مدفوع بالكامل</a:t>
            </a:r>
            <a:endParaRPr lang="en-US" sz="72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367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A5BAD764-CD91-6741-98BA-86F14137E27F}"/>
              </a:ext>
            </a:extLst>
          </p:cNvPr>
          <p:cNvSpPr txBox="1">
            <a:spLocks noChangeArrowheads="1"/>
          </p:cNvSpPr>
          <p:nvPr/>
        </p:nvSpPr>
        <p:spPr bwMode="auto">
          <a:xfrm>
            <a:off x="107950" y="34290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E621CF4-A32E-4C07-CA7A-CAE2F3B319D5}"/>
              </a:ext>
            </a:extLst>
          </p:cNvPr>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BE58CCAA-3BF2-4D4A-DD36-14F80336BD57}"/>
              </a:ext>
            </a:extLst>
          </p:cNvPr>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ثمن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7FB5865E-392B-1658-10E5-77D783CFC908}"/>
              </a:ext>
            </a:extLst>
          </p:cNvPr>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705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a:ea typeface="ＭＳ Ｐゴシック" charset="0"/>
                <a:cs typeface="Arial"/>
              </a:rPr>
              <a:t>لماذا تم كسر الأرجل ؟</a:t>
            </a:r>
            <a:endParaRPr lang="en-US" b="1" dirty="0">
              <a:solidFill>
                <a:schemeClr val="tx1"/>
              </a:solidFill>
              <a:latin typeface="Arial"/>
              <a:ea typeface="ＭＳ Ｐゴシック" charset="0"/>
              <a:cs typeface="Arial"/>
            </a:endParaRPr>
          </a:p>
        </p:txBody>
      </p:sp>
    </p:spTree>
    <p:extLst>
      <p:ext uri="{BB962C8B-B14F-4D97-AF65-F5344CB8AC3E}">
        <p14:creationId xmlns:p14="http://schemas.microsoft.com/office/powerpoint/2010/main" val="46086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defRPr/>
            </a:pPr>
            <a:r>
              <a:rPr lang="ar-JO"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كانت خراف الفصح</a:t>
            </a:r>
            <a:br>
              <a:rPr lang="ar-JO"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br>
            <a:r>
              <a:rPr lang="ar-JO"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بلا عيب</a:t>
            </a:r>
            <a:endPar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endParaRPr>
          </a:p>
        </p:txBody>
      </p:sp>
    </p:spTree>
    <p:extLst>
      <p:ext uri="{BB962C8B-B14F-4D97-AF65-F5344CB8AC3E}">
        <p14:creationId xmlns:p14="http://schemas.microsoft.com/office/powerpoint/2010/main" val="73559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6" name="Rectangle 2"/>
          <p:cNvSpPr>
            <a:spLocks noGrp="1" noChangeArrowheads="1"/>
          </p:cNvSpPr>
          <p:nvPr>
            <p:ph type="title"/>
          </p:nvPr>
        </p:nvSpPr>
        <p:spPr>
          <a:xfrm>
            <a:off x="0" y="4292600"/>
            <a:ext cx="9144000" cy="1143000"/>
          </a:xfrm>
          <a:solidFill>
            <a:srgbClr val="000000"/>
          </a:solidFill>
        </p:spPr>
        <p:txBody>
          <a:bodyPr/>
          <a:lstStyle/>
          <a:p>
            <a:pPr eaLnBrk="1" hangingPunct="1">
              <a:defRPr/>
            </a:pPr>
            <a:r>
              <a:rPr lang="ar-JO" sz="5400" b="1" dirty="0">
                <a:effectLst/>
                <a:latin typeface="Arial" panose="020B0604020202020204" pitchFamily="34" charset="0"/>
                <a:ea typeface="ＭＳ Ｐゴシック" charset="0"/>
                <a:cs typeface="Arial" panose="020B0604020202020204" pitchFamily="34" charset="0"/>
              </a:rPr>
              <a:t>لقد مات من أجلك ....</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36549" name="Rectangle 5"/>
          <p:cNvSpPr>
            <a:spLocks noChangeArrowheads="1"/>
          </p:cNvSpPr>
          <p:nvPr/>
        </p:nvSpPr>
        <p:spPr bwMode="auto">
          <a:xfrm>
            <a:off x="0" y="5300663"/>
            <a:ext cx="9144000" cy="762000"/>
          </a:xfrm>
          <a:prstGeom prst="rect">
            <a:avLst/>
          </a:prstGeom>
          <a:solidFill>
            <a:srgbClr val="000000"/>
          </a:solidFill>
          <a:ln>
            <a:noFill/>
          </a:ln>
          <a:effectLst>
            <a:outerShdw blurRad="63500" dist="35921" dir="2700000" algn="ctr" rotWithShape="0">
              <a:srgbClr val="000000">
                <a:alpha val="74998"/>
              </a:srgbClr>
            </a:outerShdw>
          </a:effectLst>
        </p:spPr>
        <p:txBody>
          <a:bodyPr/>
          <a:lstStyle/>
          <a:p>
            <a:pPr marL="342900" indent="-342900" algn="ctr" defTabSz="914400" fontAlgn="base">
              <a:spcBef>
                <a:spcPct val="20000"/>
              </a:spcBef>
              <a:spcAft>
                <a:spcPct val="0"/>
              </a:spcAft>
              <a:buClr>
                <a:srgbClr val="FFCC66"/>
              </a:buClr>
              <a:buSzPct val="80000"/>
              <a:buFont typeface="Wingdings" charset="0"/>
              <a:buNone/>
              <a:defRPr/>
            </a:pPr>
            <a:r>
              <a:rPr lang="ar-JO" sz="3200" b="1" i="1" dirty="0">
                <a:solidFill>
                  <a:srgbClr val="FFFFFF"/>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يوحنا 19 : 16ب-42</a:t>
            </a:r>
            <a:endParaRPr lang="en-US" sz="3200" b="1" i="1" dirty="0">
              <a:solidFill>
                <a:srgbClr val="FFFFFF"/>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5" name="Text Box 8"/>
          <p:cNvSpPr txBox="1">
            <a:spLocks noChangeArrowheads="1"/>
          </p:cNvSpPr>
          <p:nvPr/>
        </p:nvSpPr>
        <p:spPr bwMode="auto">
          <a:xfrm>
            <a:off x="250825" y="6092825"/>
            <a:ext cx="8702675" cy="504825"/>
          </a:xfrm>
          <a:prstGeom prst="rect">
            <a:avLst/>
          </a:prstGeom>
          <a:solidFill>
            <a:srgbClr val="000000"/>
          </a:solidFill>
          <a:ln w="9525">
            <a:noFill/>
            <a:miter lim="800000"/>
            <a:headEnd/>
            <a:tailEnd/>
          </a:ln>
          <a:effectLst/>
        </p:spPr>
        <p:txBody>
          <a:bodyPr anchor="ctr"/>
          <a:lstStyle/>
          <a:p>
            <a:pPr algn="ctr" defTabSz="914400" fontAlgn="base">
              <a:spcBef>
                <a:spcPct val="0"/>
              </a:spcBef>
              <a:spcAft>
                <a:spcPct val="0"/>
              </a:spcAft>
              <a:defRPr/>
            </a:pPr>
            <a:r>
              <a:rPr lang="ar-JO" sz="2000" b="1" i="1" dirty="0">
                <a:solidFill>
                  <a:srgbClr val="FFFFFF"/>
                </a:solidFill>
                <a:effectLst>
                  <a:outerShdw blurRad="38100" dist="38100" dir="2700000" algn="tl">
                    <a:srgbClr val="000000"/>
                  </a:outerShdw>
                </a:effectLst>
                <a:latin typeface="Arial" charset="0"/>
                <a:ea typeface="Arial" charset="0"/>
                <a:cs typeface="Arial" charset="0"/>
              </a:rPr>
              <a:t>د. ريك جريفيث، كنيسة الطرق المتقاطعة الدولية</a:t>
            </a:r>
            <a:endParaRPr lang="en-US" sz="2000" b="1" i="1" dirty="0">
              <a:solidFill>
                <a:srgbClr val="FFFFFF"/>
              </a:solidFill>
              <a:effectLst>
                <a:outerShdw blurRad="38100" dist="38100" dir="2700000" algn="tl">
                  <a:srgbClr val="000000"/>
                </a:outerShdw>
              </a:effectLst>
              <a:latin typeface="Arial" charset="0"/>
              <a:ea typeface="Arial" charset="0"/>
              <a:cs typeface="Arial" charset="0"/>
            </a:endParaRPr>
          </a:p>
          <a:p>
            <a:pPr algn="ctr" defTabSz="914400" fontAlgn="base">
              <a:spcBef>
                <a:spcPct val="0"/>
              </a:spcBef>
              <a:spcAft>
                <a:spcPct val="0"/>
              </a:spcAft>
              <a:defRPr/>
            </a:pPr>
            <a:r>
              <a:rPr lang="en-US" sz="2000" b="1" i="1" dirty="0">
                <a:solidFill>
                  <a:srgbClr val="FFFFFF"/>
                </a:solidFill>
                <a:effectLst>
                  <a:outerShdw blurRad="38100" dist="38100" dir="2700000" algn="tl">
                    <a:srgbClr val="000000"/>
                  </a:outerShdw>
                </a:effectLst>
                <a:latin typeface="Arial" charset="0"/>
                <a:ea typeface="Arial" charset="0"/>
                <a:cs typeface="Arial" charset="0"/>
              </a:rPr>
              <a:t>www.BibleStudyDownloads.org</a:t>
            </a:r>
          </a:p>
        </p:txBody>
      </p:sp>
    </p:spTree>
    <p:extLst>
      <p:ext uri="{BB962C8B-B14F-4D97-AF65-F5344CB8AC3E}">
        <p14:creationId xmlns:p14="http://schemas.microsoft.com/office/powerpoint/2010/main" val="235202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ar-JO" b="1" dirty="0">
                <a:latin typeface="Arial"/>
                <a:ea typeface="ＭＳ Ｐゴシック" charset="0"/>
                <a:cs typeface="Arial"/>
              </a:rPr>
              <a:t>تم شوي خروف الفصح بشكل كامل</a:t>
            </a:r>
            <a:br>
              <a:rPr lang="ar-JO" b="1" dirty="0">
                <a:latin typeface="Arial"/>
                <a:ea typeface="ＭＳ Ｐゴシック" charset="0"/>
                <a:cs typeface="Arial"/>
              </a:rPr>
            </a:br>
            <a:r>
              <a:rPr lang="ar-JO" b="1" dirty="0">
                <a:latin typeface="Arial"/>
                <a:ea typeface="ＭＳ Ｐゴシック" charset="0"/>
                <a:cs typeface="Arial"/>
              </a:rPr>
              <a:t>دون أن تنكسر أرجلها</a:t>
            </a:r>
            <a:endParaRPr lang="en-US" b="1" dirty="0">
              <a:latin typeface="Arial"/>
              <a:ea typeface="ＭＳ Ｐゴシック" charset="0"/>
              <a:cs typeface="Arial"/>
            </a:endParaRPr>
          </a:p>
        </p:txBody>
      </p:sp>
      <p:sp>
        <p:nvSpPr>
          <p:cNvPr id="229379" name="TextBox 5"/>
          <p:cNvSpPr txBox="1">
            <a:spLocks noChangeArrowheads="1"/>
          </p:cNvSpPr>
          <p:nvPr/>
        </p:nvSpPr>
        <p:spPr bwMode="auto">
          <a:xfrm>
            <a:off x="0" y="5084763"/>
            <a:ext cx="579596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altLang="ja-JP" sz="2800" b="1" dirty="0">
                <a:solidFill>
                  <a:srgbClr val="FFFFFF"/>
                </a:solidFill>
                <a:latin typeface="Arial" panose="020B0604020202020204" pitchFamily="34" charset="0"/>
                <a:cs typeface="Arial" panose="020B0604020202020204" pitchFamily="34" charset="0"/>
              </a:rPr>
              <a:t>في بيت واحد يؤكل </a:t>
            </a:r>
          </a:p>
          <a:p>
            <a:pPr defTabSz="914400" eaLnBrk="1" fontAlgn="base" hangingPunct="1">
              <a:spcBef>
                <a:spcPct val="0"/>
              </a:spcBef>
              <a:spcAft>
                <a:spcPct val="0"/>
              </a:spcAft>
            </a:pPr>
            <a:r>
              <a:rPr lang="ar-JO" altLang="ja-JP" sz="2800" b="1" dirty="0">
                <a:solidFill>
                  <a:srgbClr val="FFFFFF"/>
                </a:solidFill>
                <a:latin typeface="Arial" panose="020B0604020202020204" pitchFamily="34" charset="0"/>
                <a:cs typeface="Arial" panose="020B0604020202020204" pitchFamily="34" charset="0"/>
              </a:rPr>
              <a:t>لا تخرج من اللحم من البيت إلى خارج </a:t>
            </a:r>
          </a:p>
          <a:p>
            <a:pPr defTabSz="914400" eaLnBrk="1" fontAlgn="base" hangingPunct="1">
              <a:spcBef>
                <a:spcPct val="0"/>
              </a:spcBef>
              <a:spcAft>
                <a:spcPct val="0"/>
              </a:spcAft>
            </a:pPr>
            <a:r>
              <a:rPr lang="ar-JO" altLang="ja-JP" sz="2800" b="1" dirty="0">
                <a:solidFill>
                  <a:srgbClr val="FFFFFF"/>
                </a:solidFill>
                <a:latin typeface="Arial" panose="020B0604020202020204" pitchFamily="34" charset="0"/>
                <a:cs typeface="Arial" panose="020B0604020202020204" pitchFamily="34" charset="0"/>
              </a:rPr>
              <a:t>وعظماً لا تكسروا منه</a:t>
            </a:r>
            <a:endParaRPr lang="en-US" sz="2800" b="1" dirty="0">
              <a:solidFill>
                <a:srgbClr val="FFFFFF"/>
              </a:solidFill>
              <a:latin typeface="Arial" panose="020B0604020202020204" pitchFamily="34" charset="0"/>
              <a:cs typeface="Arial" panose="020B0604020202020204" pitchFamily="34" charset="0"/>
            </a:endParaRPr>
          </a:p>
        </p:txBody>
      </p:sp>
      <p:sp>
        <p:nvSpPr>
          <p:cNvPr id="229380" name="TextBox 6"/>
          <p:cNvSpPr txBox="1">
            <a:spLocks noChangeArrowheads="1"/>
          </p:cNvSpPr>
          <p:nvPr/>
        </p:nvSpPr>
        <p:spPr bwMode="auto">
          <a:xfrm>
            <a:off x="3348038" y="6396038"/>
            <a:ext cx="57959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خروج 12: 46، عدد 9: 12</a:t>
            </a:r>
            <a:r>
              <a:rPr lang="en-US" b="1"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3766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ar-JO"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rPr>
              <a:t> لا يزال خروف الفصح يشوى بشكل كامل</a:t>
            </a:r>
            <a:br>
              <a:rPr lang="ar-JO"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rPr>
            </a:br>
            <a:r>
              <a:rPr lang="ar-JO"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rPr>
              <a:t>دون أن تنكسر أرجله</a:t>
            </a:r>
            <a:endParaRPr lang="en-US"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696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ar-JO" sz="3600" b="1" dirty="0">
                <a:latin typeface="Arial"/>
                <a:ea typeface="ＭＳ Ｐゴシック" charset="0"/>
                <a:cs typeface="Arial"/>
              </a:rPr>
              <a:t>مزمور 34: 20</a:t>
            </a:r>
            <a:endParaRPr lang="en-US" sz="3600" b="1" dirty="0">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2800" b="1" dirty="0">
                <a:solidFill>
                  <a:srgbClr val="FFFFCC"/>
                </a:solidFill>
                <a:cs typeface="Arial" charset="0"/>
              </a:rPr>
              <a:t>يحفظ جميع عظامه </a:t>
            </a:r>
          </a:p>
          <a:p>
            <a:pPr algn="ctr" defTabSz="914400" fontAlgn="base">
              <a:spcBef>
                <a:spcPct val="0"/>
              </a:spcBef>
              <a:spcAft>
                <a:spcPct val="0"/>
              </a:spcAft>
            </a:pPr>
            <a:r>
              <a:rPr lang="ar-JO" sz="2800" b="1" dirty="0">
                <a:solidFill>
                  <a:srgbClr val="FFFFCC"/>
                </a:solidFill>
                <a:cs typeface="Arial" charset="0"/>
              </a:rPr>
              <a:t>واحد منها لا ينكسر</a:t>
            </a:r>
            <a:endParaRPr lang="en-US" sz="2800" b="1" dirty="0">
              <a:solidFill>
                <a:srgbClr val="FFFFCC"/>
              </a:solidFill>
              <a:cs typeface="Arial" charset="0"/>
            </a:endParaRPr>
          </a:p>
        </p:txBody>
      </p:sp>
    </p:spTree>
    <p:extLst>
      <p:ext uri="{BB962C8B-B14F-4D97-AF65-F5344CB8AC3E}">
        <p14:creationId xmlns:p14="http://schemas.microsoft.com/office/powerpoint/2010/main" val="2739633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ar-JO" sz="4800" dirty="0">
                <a:latin typeface="Arial" panose="020B0604020202020204" pitchFamily="34" charset="0"/>
                <a:ea typeface="ＭＳ Ｐゴシック" charset="0"/>
                <a:cs typeface="Arial" panose="020B0604020202020204" pitchFamily="34" charset="0"/>
              </a:rPr>
              <a:t>زك 12: 10</a:t>
            </a:r>
            <a:endParaRPr lang="en-US" sz="4800"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ja-JP" sz="3200" b="1" dirty="0">
                <a:solidFill>
                  <a:srgbClr val="FFFFCC"/>
                </a:solidFill>
                <a:cs typeface="Arial" charset="0"/>
              </a:rPr>
              <a:t>وأفيض على بيت داود وعلى سكان أورشليم روح النعمة والتضرعات </a:t>
            </a:r>
            <a:r>
              <a:rPr lang="ar-JO" altLang="ja-JP" sz="3200" b="1" dirty="0">
                <a:solidFill>
                  <a:srgbClr val="FFFF00"/>
                </a:solidFill>
                <a:cs typeface="Arial" charset="0"/>
              </a:rPr>
              <a:t>فينظرون إلي الذي طعنوه </a:t>
            </a:r>
            <a:r>
              <a:rPr lang="ar-JO" altLang="ja-JP" sz="3200" b="1" dirty="0">
                <a:solidFill>
                  <a:srgbClr val="FFFFCC"/>
                </a:solidFill>
                <a:cs typeface="Arial" charset="0"/>
              </a:rPr>
              <a:t>وينوحون عليه كنائح على وحيد له ويكونون في مرارة عليه كمن هو في مرارة على بكره</a:t>
            </a:r>
            <a:endParaRPr lang="en-US" sz="3200" b="1" dirty="0">
              <a:solidFill>
                <a:srgbClr val="FFFFCC"/>
              </a:solidFill>
              <a:cs typeface="Arial" charset="0"/>
            </a:endParaRPr>
          </a:p>
        </p:txBody>
      </p:sp>
    </p:spTree>
    <p:extLst>
      <p:ext uri="{BB962C8B-B14F-4D97-AF65-F5344CB8AC3E}">
        <p14:creationId xmlns:p14="http://schemas.microsoft.com/office/powerpoint/2010/main" val="3469925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r>
              <a:rPr lang="ar-JO"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دم وماء</a:t>
            </a: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ذبحة قلبية ؟</a:t>
            </a:r>
            <a:endParaRPr 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 typeface="Arial" charset="0"/>
              <a:buChar cha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هيكل جديد (2: 19) ؟</a:t>
            </a:r>
            <a:endParaRPr 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 typeface="Arial" charset="0"/>
              <a:buChar cha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حياة من خلال الدم (1: 13) ؟</a:t>
            </a:r>
            <a:endParaRPr 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 typeface="Arial" charset="0"/>
              <a:buChar char="•"/>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الموت (1 يوحنا 1: 1) ؟</a:t>
            </a:r>
            <a:endParaRPr 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01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ar-JO" sz="4000" b="1" dirty="0">
                <a:latin typeface="Arial"/>
                <a:ea typeface="ＭＳ Ｐゴシック" charset="0"/>
                <a:cs typeface="Arial"/>
              </a:rPr>
              <a:t>والذي عاين شهد وشهادته حق </a:t>
            </a:r>
            <a:br>
              <a:rPr lang="ar-JO" sz="4000" b="1" dirty="0">
                <a:latin typeface="Arial"/>
                <a:ea typeface="ＭＳ Ｐゴシック" charset="0"/>
                <a:cs typeface="Arial"/>
              </a:rPr>
            </a:br>
            <a:r>
              <a:rPr lang="ar-JO" sz="4000" b="1" dirty="0">
                <a:latin typeface="Arial"/>
                <a:ea typeface="ＭＳ Ｐゴシック" charset="0"/>
                <a:cs typeface="Arial"/>
              </a:rPr>
              <a:t>وهو يعلم أنه يقول الحق لتؤمنوا أنتم</a:t>
            </a:r>
            <a:br>
              <a:rPr lang="ar-JO" sz="4000" b="1" dirty="0">
                <a:latin typeface="Arial"/>
                <a:ea typeface="ＭＳ Ｐゴシック" charset="0"/>
                <a:cs typeface="Arial"/>
              </a:rPr>
            </a:br>
            <a:r>
              <a:rPr lang="en-US" sz="4000" b="1" dirty="0">
                <a:latin typeface="Arial"/>
                <a:ea typeface="ＭＳ Ｐゴシック" charset="0"/>
                <a:cs typeface="Arial"/>
              </a:rPr>
              <a:t>(</a:t>
            </a:r>
            <a:r>
              <a:rPr lang="ar-JO" sz="4000" b="1" dirty="0">
                <a:latin typeface="Arial"/>
                <a:ea typeface="ＭＳ Ｐゴシック" charset="0"/>
                <a:cs typeface="Arial"/>
              </a:rPr>
              <a:t>19: 35</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15058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A5BAD764-CD91-6741-98BA-86F14137E27F}"/>
              </a:ext>
            </a:extLst>
          </p:cNvPr>
          <p:cNvSpPr txBox="1">
            <a:spLocks noChangeArrowheads="1"/>
          </p:cNvSpPr>
          <p:nvPr/>
        </p:nvSpPr>
        <p:spPr bwMode="auto">
          <a:xfrm>
            <a:off x="107950" y="34290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E621CF4-A32E-4C07-CA7A-CAE2F3B319D5}"/>
              </a:ext>
            </a:extLst>
          </p:cNvPr>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BE58CCAA-3BF2-4D4A-DD36-14F80336BD57}"/>
              </a:ext>
            </a:extLst>
          </p:cNvPr>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ثمن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7FB5865E-392B-1658-10E5-77D783CFC908}"/>
              </a:ext>
            </a:extLst>
          </p:cNvPr>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601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a:cs typeface="Arial"/>
              </a:rPr>
              <a:t>2. أثبت </a:t>
            </a:r>
            <a:r>
              <a:rPr lang="ar-JO" b="1" spc="150" dirty="0">
                <a:ln w="11430"/>
                <a:solidFill>
                  <a:srgbClr val="FFFF00"/>
                </a:solidFill>
                <a:effectLst>
                  <a:outerShdw blurRad="25400" algn="tl" rotWithShape="0">
                    <a:srgbClr val="000000">
                      <a:alpha val="43000"/>
                    </a:srgbClr>
                  </a:outerShdw>
                </a:effectLst>
                <a:latin typeface="Arial"/>
                <a:cs typeface="Arial"/>
              </a:rPr>
              <a:t>دفن</a:t>
            </a:r>
            <a:r>
              <a:rPr lang="ar-JO" b="1" spc="150" dirty="0">
                <a:ln w="11430"/>
                <a:solidFill>
                  <a:srgbClr val="F8F8F8"/>
                </a:solidFill>
                <a:effectLst>
                  <a:outerShdw blurRad="25400" algn="tl" rotWithShape="0">
                    <a:srgbClr val="000000">
                      <a:alpha val="43000"/>
                    </a:srgbClr>
                  </a:outerShdw>
                </a:effectLst>
                <a:latin typeface="Arial"/>
                <a:cs typeface="Arial"/>
              </a:rPr>
              <a:t> المسيح أنه كان بالحقيقة </a:t>
            </a:r>
            <a:r>
              <a:rPr lang="ar-JO" b="1" spc="150" dirty="0">
                <a:ln w="11430"/>
                <a:solidFill>
                  <a:srgbClr val="FFFF00"/>
                </a:solidFill>
                <a:effectLst>
                  <a:outerShdw blurRad="25400" algn="tl" rotWithShape="0">
                    <a:srgbClr val="000000">
                      <a:alpha val="43000"/>
                    </a:srgbClr>
                  </a:outerShdw>
                </a:effectLst>
                <a:latin typeface="Arial"/>
                <a:cs typeface="Arial"/>
              </a:rPr>
              <a:t>ميتاً</a:t>
            </a:r>
            <a:r>
              <a:rPr lang="ar-JO" b="1" spc="150" dirty="0">
                <a:ln w="11430"/>
                <a:solidFill>
                  <a:srgbClr val="F8F8F8"/>
                </a:solidFill>
                <a:effectLst>
                  <a:outerShdw blurRad="25400" algn="tl" rotWithShape="0">
                    <a:srgbClr val="000000">
                      <a:alpha val="43000"/>
                    </a:srgbClr>
                  </a:outerShdw>
                </a:effectLst>
                <a:latin typeface="Arial"/>
                <a:cs typeface="Arial"/>
              </a:rPr>
              <a:t> (19: 38-42)</a:t>
            </a:r>
            <a:endParaRPr lang="en-US" b="1" spc="150" dirty="0">
              <a:ln w="11430"/>
              <a:solidFill>
                <a:srgbClr val="F8F8F8"/>
              </a:solidFill>
              <a:effectLst>
                <a:outerShdw blurRad="254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2201456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defRPr/>
            </a:pPr>
            <a:r>
              <a:rPr lang="ar-JO" dirty="0">
                <a:latin typeface="Arial" panose="020B0604020202020204" pitchFamily="34" charset="0"/>
                <a:ea typeface="ＭＳ Ｐゴシック" charset="0"/>
                <a:cs typeface="Arial" panose="020B0604020202020204" pitchFamily="34" charset="0"/>
              </a:rPr>
              <a:t>يوسف الرامي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8731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ar-JO" dirty="0">
                <a:latin typeface="Arial" panose="020B0604020202020204" pitchFamily="34" charset="0"/>
                <a:ea typeface="ＭＳ Ｐゴシック" charset="0"/>
                <a:cs typeface="Arial" panose="020B0604020202020204" pitchFamily="34" charset="0"/>
              </a:rPr>
              <a:t>33 كيلو من الحنوط</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7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395288" y="-892175"/>
            <a:ext cx="8229600" cy="1143000"/>
          </a:xfrm>
        </p:spPr>
        <p:txBody>
          <a:bodyPr/>
          <a:lstStyle/>
          <a:p>
            <a:r>
              <a:rPr lang="en-US">
                <a:latin typeface="Calibri" charset="0"/>
              </a:rPr>
              <a:t>Love</a:t>
            </a:r>
          </a:p>
        </p:txBody>
      </p:sp>
      <p:pic>
        <p:nvPicPr>
          <p:cNvPr id="1658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65598"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64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ar-JO" dirty="0">
                <a:latin typeface="Arial" panose="020B0604020202020204" pitchFamily="34" charset="0"/>
                <a:ea typeface="ＭＳ Ｐゴシック" charset="0"/>
                <a:cs typeface="Arial" panose="020B0604020202020204" pitchFamily="34" charset="0"/>
              </a:rPr>
              <a:t>إغلاق القبر</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3106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ar-JO" b="1" dirty="0">
                <a:latin typeface="Arial"/>
                <a:ea typeface="ＭＳ Ｐゴシック" charset="0"/>
                <a:cs typeface="Arial"/>
              </a:rPr>
              <a:t>لماذا كان الدفن في القبر ضرورياً ؟</a:t>
            </a:r>
            <a:endParaRPr lang="en-US" b="1" dirty="0">
              <a:latin typeface="Arial"/>
              <a:ea typeface="ＭＳ Ｐゴシック" charset="0"/>
              <a:cs typeface="Arial"/>
            </a:endParaRP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999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وادي هنوم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1843637"/>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latin typeface="Arial" panose="020B0604020202020204" pitchFamily="34" charset="0"/>
                <a:ea typeface="ＭＳ Ｐゴシック" charset="0"/>
                <a:cs typeface="Arial" panose="020B0604020202020204" pitchFamily="34" charset="0"/>
              </a:rPr>
              <a:t>يوسف ونيقوديموس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6359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ar-JO" sz="6600" dirty="0">
                <a:latin typeface="Arial" panose="020B0604020202020204" pitchFamily="34" charset="0"/>
                <a:ea typeface="ＭＳ Ｐゴシック" charset="0"/>
                <a:cs typeface="Arial" panose="020B0604020202020204" pitchFamily="34" charset="0"/>
              </a:rPr>
              <a:t>لقد          مات بالفعل</a:t>
            </a:r>
            <a:endParaRPr lang="en-US" sz="6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192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لقد مات من أجلك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يمكننا أن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بشكل أكيد أن موت المسيح دفع ثمن خطايانا ؟</a:t>
            </a:r>
          </a:p>
        </p:txBody>
      </p:sp>
    </p:spTree>
    <p:extLst>
      <p:ext uri="{BB962C8B-B14F-4D97-AF65-F5344CB8AC3E}">
        <p14:creationId xmlns:p14="http://schemas.microsoft.com/office/powerpoint/2010/main" val="26753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ar-JO"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الفكرة الرئيسية</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defTabSz="914400" eaLnBrk="1" hangingPunct="1">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لا بد أن المسيح قد مات من أجل خطايانا</a:t>
            </a:r>
          </a:p>
          <a:p>
            <a:pPr defTabSz="914400" eaLnBrk="1" hangingPunct="1">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لأنه كان موتاً نبوياً ونكراناً للذات وأكيداً.</a:t>
            </a:r>
            <a:endPar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endParaRPr>
          </a:p>
        </p:txBody>
      </p:sp>
    </p:spTree>
    <p:extLst>
      <p:ext uri="{BB962C8B-B14F-4D97-AF65-F5344CB8AC3E}">
        <p14:creationId xmlns:p14="http://schemas.microsoft.com/office/powerpoint/2010/main" val="524076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algn="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الكتاب المقدس في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i="0"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i="0"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i="0"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FD2CB26-1AED-3DEA-80BA-5F2D186720F2}"/>
              </a:ext>
            </a:extLst>
          </p:cNvPr>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4000" b="1" i="0"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AC17DF5-89A7-EE5B-E434-E689DC60B833}"/>
              </a:ext>
            </a:extLst>
          </p:cNvPr>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40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A5BAD764-CD91-6741-98BA-86F14137E27F}"/>
              </a:ext>
            </a:extLst>
          </p:cNvPr>
          <p:cNvSpPr txBox="1">
            <a:spLocks noChangeArrowheads="1"/>
          </p:cNvSpPr>
          <p:nvPr/>
        </p:nvSpPr>
        <p:spPr bwMode="auto">
          <a:xfrm>
            <a:off x="107950" y="34290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E621CF4-A32E-4C07-CA7A-CAE2F3B319D5}"/>
              </a:ext>
            </a:extLst>
          </p:cNvPr>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BE58CCAA-3BF2-4D4A-DD36-14F80336BD57}"/>
              </a:ext>
            </a:extLst>
          </p:cNvPr>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ثمن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7FB5865E-392B-1658-10E5-77D783CFC908}"/>
              </a:ext>
            </a:extLst>
          </p:cNvPr>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811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a:cs typeface="Arial"/>
              </a:rPr>
              <a:t>2. أثبت </a:t>
            </a:r>
            <a:r>
              <a:rPr lang="ar-JO" b="1" spc="150" dirty="0">
                <a:ln w="11430"/>
                <a:solidFill>
                  <a:srgbClr val="FFFF00"/>
                </a:solidFill>
                <a:effectLst>
                  <a:outerShdw blurRad="25400" algn="tl" rotWithShape="0">
                    <a:srgbClr val="000000">
                      <a:alpha val="43000"/>
                    </a:srgbClr>
                  </a:outerShdw>
                </a:effectLst>
                <a:latin typeface="Arial"/>
                <a:cs typeface="Arial"/>
              </a:rPr>
              <a:t>دفن</a:t>
            </a:r>
            <a:r>
              <a:rPr lang="ar-JO" b="1" spc="150" dirty="0">
                <a:ln w="11430"/>
                <a:solidFill>
                  <a:srgbClr val="F8F8F8"/>
                </a:solidFill>
                <a:effectLst>
                  <a:outerShdw blurRad="25400" algn="tl" rotWithShape="0">
                    <a:srgbClr val="000000">
                      <a:alpha val="43000"/>
                    </a:srgbClr>
                  </a:outerShdw>
                </a:effectLst>
                <a:latin typeface="Arial"/>
                <a:cs typeface="Arial"/>
              </a:rPr>
              <a:t> المسيح أنه كان بالحقيقة </a:t>
            </a:r>
            <a:r>
              <a:rPr lang="ar-JO" b="1" spc="150" dirty="0">
                <a:ln w="11430"/>
                <a:solidFill>
                  <a:srgbClr val="FFFF00"/>
                </a:solidFill>
                <a:effectLst>
                  <a:outerShdw blurRad="25400" algn="tl" rotWithShape="0">
                    <a:srgbClr val="000000">
                      <a:alpha val="43000"/>
                    </a:srgbClr>
                  </a:outerShdw>
                </a:effectLst>
                <a:latin typeface="Arial"/>
                <a:cs typeface="Arial"/>
              </a:rPr>
              <a:t>ميتاً</a:t>
            </a:r>
            <a:r>
              <a:rPr lang="ar-JO" b="1" spc="150" dirty="0">
                <a:ln w="11430"/>
                <a:solidFill>
                  <a:srgbClr val="F8F8F8"/>
                </a:solidFill>
                <a:effectLst>
                  <a:outerShdw blurRad="25400" algn="tl" rotWithShape="0">
                    <a:srgbClr val="000000">
                      <a:alpha val="43000"/>
                    </a:srgbClr>
                  </a:outerShdw>
                </a:effectLst>
                <a:latin typeface="Arial"/>
                <a:cs typeface="Arial"/>
              </a:rPr>
              <a:t> (19: 38-42)</a:t>
            </a:r>
            <a:endParaRPr lang="en-US" b="1" spc="150" dirty="0">
              <a:ln w="11430"/>
              <a:solidFill>
                <a:srgbClr val="F8F8F8"/>
              </a:solidFill>
              <a:effectLst>
                <a:outerShdw blurRad="254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3752999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23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1" descr="getimage.asp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2163"/>
            <a:ext cx="91487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15" name="Picture 2" descr="just_go_with_it_coming_so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14288"/>
            <a:ext cx="2879725" cy="288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itle 3"/>
          <p:cNvSpPr>
            <a:spLocks noGrp="1"/>
          </p:cNvSpPr>
          <p:nvPr>
            <p:ph type="title" idx="4294967295"/>
          </p:nvPr>
        </p:nvSpPr>
        <p:spPr>
          <a:xfrm>
            <a:off x="323850" y="-1035050"/>
            <a:ext cx="8229600" cy="1143000"/>
          </a:xfrm>
        </p:spPr>
        <p:txBody>
          <a:bodyPr/>
          <a:lstStyle/>
          <a:p>
            <a:r>
              <a:rPr lang="en-US">
                <a:latin typeface="Arial" panose="020B0604020202020204" pitchFamily="34" charset="0"/>
                <a:cs typeface="Arial" panose="020B0604020202020204" pitchFamily="34" charset="0"/>
              </a:rPr>
              <a:t>Just Go With It</a:t>
            </a:r>
          </a:p>
        </p:txBody>
      </p:sp>
    </p:spTree>
    <p:extLst>
      <p:ext uri="{BB962C8B-B14F-4D97-AF65-F5344CB8AC3E}">
        <p14:creationId xmlns:p14="http://schemas.microsoft.com/office/powerpoint/2010/main" val="4136792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إنهاء جميع الحروب</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32180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ar-JO"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rPr>
              <a:t>الجلجثة في كنيسة القيامة</a:t>
            </a:r>
            <a:endParaRPr lang="en-US"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4279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117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97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من               صلب            يسوع ؟</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128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Title 1"/>
          <p:cNvSpPr>
            <a:spLocks noGrp="1"/>
          </p:cNvSpPr>
          <p:nvPr>
            <p:ph type="ctrTitle"/>
          </p:nvPr>
        </p:nvSpPr>
        <p:spPr>
          <a:xfrm>
            <a:off x="0" y="5007429"/>
            <a:ext cx="9144000" cy="1850571"/>
          </a:xfrm>
        </p:spPr>
        <p:txBody>
          <a:bodyPr/>
          <a:lstStyle/>
          <a:p>
            <a:r>
              <a:rPr lang="ar-JO" sz="6600" b="1" dirty="0">
                <a:solidFill>
                  <a:srgbClr val="FFC000"/>
                </a:solidFill>
                <a:latin typeface="Arial" panose="020B0604020202020204" pitchFamily="34" charset="0"/>
                <a:ea typeface="ヒラギノ角ゴ Pro W3" charset="0"/>
                <a:cs typeface="Arial" panose="020B0604020202020204" pitchFamily="34" charset="0"/>
              </a:rPr>
              <a:t>قد أكمل</a:t>
            </a:r>
            <a:endParaRPr lang="en-US" sz="6600" b="1" dirty="0">
              <a:solidFill>
                <a:srgbClr val="FFC000"/>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599349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6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67266" name="Title 1"/>
          <p:cNvSpPr>
            <a:spLocks noGrp="1"/>
          </p:cNvSpPr>
          <p:nvPr>
            <p:ph type="title" idx="429496729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rPr>
              <a:t>Black</a:t>
            </a:r>
          </a:p>
        </p:txBody>
      </p:sp>
    </p:spTree>
    <p:extLst>
      <p:ext uri="{BB962C8B-B14F-4D97-AF65-F5344CB8AC3E}">
        <p14:creationId xmlns:p14="http://schemas.microsoft.com/office/powerpoint/2010/main" val="177135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الخلاص</a:t>
            </a:r>
            <a:r>
              <a:rPr lang="en-US" sz="2800" b="1" dirty="0">
                <a:solidFill>
                  <a:srgbClr val="FFFFFF"/>
                </a:solidFill>
                <a:latin typeface="Arial" charset="0"/>
                <a:ea typeface="ＭＳ Ｐゴシック" charset="0"/>
              </a:rPr>
              <a:t>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Just-Go-With-It-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44000" cy="514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Title 2"/>
          <p:cNvSpPr>
            <a:spLocks noGrp="1"/>
          </p:cNvSpPr>
          <p:nvPr>
            <p:ph type="title" idx="4294967295"/>
          </p:nvPr>
        </p:nvSpPr>
        <p:spPr>
          <a:xfrm>
            <a:off x="45720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343755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5035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Title 1"/>
          <p:cNvSpPr>
            <a:spLocks noGrp="1"/>
          </p:cNvSpPr>
          <p:nvPr>
            <p:ph type="title" idx="4294967295"/>
          </p:nvPr>
        </p:nvSpPr>
        <p:spPr>
          <a:xfrm>
            <a:off x="0" y="1268413"/>
            <a:ext cx="2881313" cy="576262"/>
          </a:xfrm>
          <a:solidFill>
            <a:schemeClr val="bg1"/>
          </a:solidFill>
        </p:spPr>
        <p:txBody>
          <a:bodyPr/>
          <a:lstStyle/>
          <a:p>
            <a:r>
              <a:rPr lang="ar-JO" sz="3200" b="1" dirty="0">
                <a:latin typeface="Arial" panose="020B0604020202020204" pitchFamily="34" charset="0"/>
                <a:cs typeface="Arial" panose="020B0604020202020204" pitchFamily="34" charset="0"/>
              </a:rPr>
              <a:t>يوحنا 15: 13</a:t>
            </a:r>
            <a:endParaRPr lang="en-US" sz="3200" b="1" dirty="0">
              <a:latin typeface="Arial" panose="020B0604020202020204" pitchFamily="34" charset="0"/>
              <a:cs typeface="Arial" panose="020B0604020202020204" pitchFamily="34" charset="0"/>
            </a:endParaRPr>
          </a:p>
        </p:txBody>
      </p:sp>
      <p:sp>
        <p:nvSpPr>
          <p:cNvPr id="168963" name="Title 1"/>
          <p:cNvSpPr txBox="1">
            <a:spLocks/>
          </p:cNvSpPr>
          <p:nvPr/>
        </p:nvSpPr>
        <p:spPr bwMode="auto">
          <a:xfrm>
            <a:off x="611188" y="2420938"/>
            <a:ext cx="80645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ليس لأحد حب أعظم من هذا </a:t>
            </a:r>
          </a:p>
          <a:p>
            <a:pPr algn="ctr" defTabSz="914400" fontAlgn="base">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أن يضع أحد نفسه لأجل أحبائه</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89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361488"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لقد مات من أجلك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يمكننا أن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بشكل أكيد أن موت المسيح دفع ثمن خطايانا ؟</a:t>
            </a:r>
            <a:endParaRPr lang="en-US"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719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428</TotalTime>
  <Words>2936</Words>
  <Application>Microsoft Macintosh PowerPoint</Application>
  <PresentationFormat>On-screen Show (4:3)</PresentationFormat>
  <Paragraphs>420</Paragraphs>
  <Slides>68</Slides>
  <Notes>66</Notes>
  <HiddenSlides>0</HiddenSlides>
  <MMClips>1</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68</vt:i4>
      </vt:variant>
    </vt:vector>
  </HeadingPairs>
  <TitlesOfParts>
    <vt:vector size="91" baseType="lpstr">
      <vt:lpstr>Arial</vt:lpstr>
      <vt:lpstr>Calibri</vt:lpstr>
      <vt:lpstr>Comic Sans MS</vt:lpstr>
      <vt:lpstr>Tahoma</vt:lpstr>
      <vt:lpstr>Times New Roman</vt:lpstr>
      <vt:lpstr>Verdana</vt:lpstr>
      <vt:lpstr>Wingdings</vt:lpstr>
      <vt:lpstr>49_Blank Presentation</vt:lpstr>
      <vt:lpstr>Slit</vt:lpstr>
      <vt:lpstr>Office Theme</vt:lpstr>
      <vt:lpstr>3_Slit</vt:lpstr>
      <vt:lpstr>Beam</vt:lpstr>
      <vt:lpstr>Globe</vt:lpstr>
      <vt:lpstr>2_Slit</vt:lpstr>
      <vt:lpstr>Default Design</vt:lpstr>
      <vt:lpstr>4_Slit</vt:lpstr>
      <vt:lpstr>5_Slit</vt:lpstr>
      <vt:lpstr>6_Slit</vt:lpstr>
      <vt:lpstr>7_Slit</vt:lpstr>
      <vt:lpstr>2_Blank Presentation</vt:lpstr>
      <vt:lpstr>1_Beam</vt:lpstr>
      <vt:lpstr>6_Office Theme</vt:lpstr>
      <vt:lpstr>7_Soaring</vt:lpstr>
      <vt:lpstr>آلام المسيح</vt:lpstr>
      <vt:lpstr>ما هو الأمر الجيد بخصوص الجمعة العظيمة ؟</vt:lpstr>
      <vt:lpstr>أسبوع الآلام</vt:lpstr>
      <vt:lpstr>لقد مات من أجلك ....</vt:lpstr>
      <vt:lpstr>Love</vt:lpstr>
      <vt:lpstr>Just Go With It</vt:lpstr>
      <vt:lpstr>Just Go With It</vt:lpstr>
      <vt:lpstr>يوحنا 15: 13</vt:lpstr>
      <vt:lpstr>لقد مات من أجلك</vt:lpstr>
      <vt:lpstr>لقد سيطر المسيح على عملية إلقاء القبض عليه (يوحنا 18: 1-11)</vt:lpstr>
      <vt:lpstr>محاكمات يسوع غير القانونية أثبتت برائته  (18: 12 – 19: 16أ)</vt:lpstr>
      <vt:lpstr>محاكمات اليهود: حنّان</vt:lpstr>
      <vt:lpstr>محاكمة قيافا غير القانونية</vt:lpstr>
      <vt:lpstr>المحاكمات الرومانية</vt:lpstr>
      <vt:lpstr>ثلاث مسرحيت ساخرة رومانية</vt:lpstr>
      <vt:lpstr>اليوم: موت يسوع دفع ثمن خطايانا       (19: 16ب-42)</vt:lpstr>
      <vt:lpstr>حركتين</vt:lpstr>
      <vt:lpstr>1. تمم المسيح الكتاب المقدس في موته غير الأناني (19: 16ب-37) </vt:lpstr>
      <vt:lpstr>حمل صليبه الشخصي</vt:lpstr>
      <vt:lpstr>1. تمم المسيح الكتاب المقدس في موته غير الأناني (19: 16ب-37) </vt:lpstr>
      <vt:lpstr>صُلب عارياً</vt:lpstr>
      <vt:lpstr>تحركات يسوع الأخيرة</vt:lpstr>
      <vt:lpstr>اللافتة</vt:lpstr>
      <vt:lpstr>Gordon's Calvary</vt:lpstr>
      <vt:lpstr>Gordon's Calvary</vt:lpstr>
      <vt:lpstr>1. تمم المسيح الكتاب المقدس في موته غير الأناني (19: 16ب-37) </vt:lpstr>
      <vt:lpstr>5 أمور لاقتسامها</vt:lpstr>
      <vt:lpstr>يقسمون ثبابي بينهم وعلى لباسي يقترعون          (مز 22: 18) </vt:lpstr>
      <vt:lpstr>1. تمم المسيح الكتاب المقدس في موته غير الأناني (19: 16ب-37) </vt:lpstr>
      <vt:lpstr>اهتم بأمه مريم</vt:lpstr>
      <vt:lpstr>1. تمم المسيح الكتاب المقدس في موته غير الأناني (19: 16ب-37) </vt:lpstr>
      <vt:lpstr>“أنا عطشان"  (19: 28، مزمور 22: 15،    69: 21)</vt:lpstr>
      <vt:lpstr>1. تمم المسيح الكتاب المقدس في موته غير الأناني (19: 16ب-37) </vt:lpstr>
      <vt:lpstr>دين الخطية الثقيل</vt:lpstr>
      <vt:lpstr>The Debt of Sin</vt:lpstr>
      <vt:lpstr>"قد أكمل"</vt:lpstr>
      <vt:lpstr>1. تمم المسيح الكتاب المقدس في موته غير الأناني (19: 16ب-37) </vt:lpstr>
      <vt:lpstr>لماذا تم كسر الأرجل ؟</vt:lpstr>
      <vt:lpstr>كانت خراف الفصح بلا عيب</vt:lpstr>
      <vt:lpstr>تم شوي خروف الفصح بشكل كامل دون أن تنكسر أرجلها</vt:lpstr>
      <vt:lpstr> لا يزال خروف الفصح يشوى بشكل كامل دون أن تنكسر أرجله</vt:lpstr>
      <vt:lpstr>مزمور 34: 20</vt:lpstr>
      <vt:lpstr>زك 12: 10</vt:lpstr>
      <vt:lpstr>"دم وماء"</vt:lpstr>
      <vt:lpstr>والذي عاين شهد وشهادته حق  وهو يعلم أنه يقول الحق لتؤمنوا أنتم (19: 35)</vt:lpstr>
      <vt:lpstr>1. تمم المسيح الكتاب المقدس في موته غير الأناني (19: 16ب-37) </vt:lpstr>
      <vt:lpstr>2. أثبت دفن المسيح أنه كان بالحقيقة ميتاً (19: 38-42)</vt:lpstr>
      <vt:lpstr>يوسف الرامي</vt:lpstr>
      <vt:lpstr>33 كيلو من الحنوط</vt:lpstr>
      <vt:lpstr>إغلاق القبر</vt:lpstr>
      <vt:lpstr>لماذا كان الدفن في القبر ضرورياً ؟</vt:lpstr>
      <vt:lpstr>وادي هنوم</vt:lpstr>
      <vt:lpstr>يوسف ونيقوديموس</vt:lpstr>
      <vt:lpstr>لقد          مات بالفعل</vt:lpstr>
      <vt:lpstr>لقد مات من أجلك</vt:lpstr>
      <vt:lpstr>الفكرة الرئيسية</vt:lpstr>
      <vt:lpstr>1. تمم المسيح الكتاب المقدس في موته غير الأناني (19: 16ب-37) </vt:lpstr>
      <vt:lpstr>2. أثبت دفن المسيح أنه كان بالحقيقة ميتاً (19: 38-42)</vt:lpstr>
      <vt:lpstr>To End All Wars</vt:lpstr>
      <vt:lpstr>إنهاء جميع الحروب</vt:lpstr>
      <vt:lpstr>الجلجثة في كنيسة القيامة</vt:lpstr>
      <vt:lpstr>Golgotha, in The Church of the Holy Sepulcher</vt:lpstr>
      <vt:lpstr>Golgotha, in The Church of the Holy Sepulcher</vt:lpstr>
      <vt:lpstr>من               صلب            يسوع ؟</vt:lpstr>
      <vt:lpstr>قد أكمل</vt:lpstr>
      <vt:lpstr>Cross Too Heavy?</vt:lpstr>
      <vt:lpstr>Black</vt:lpstr>
      <vt:lpstr> الخلاصat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58</cp:revision>
  <dcterms:created xsi:type="dcterms:W3CDTF">2014-08-02T06:39:19Z</dcterms:created>
  <dcterms:modified xsi:type="dcterms:W3CDTF">2023-12-05T14:08:50Z</dcterms:modified>
</cp:coreProperties>
</file>